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21" r:id="rId2"/>
    <p:sldId id="256" r:id="rId3"/>
    <p:sldId id="432" r:id="rId4"/>
    <p:sldId id="302" r:id="rId5"/>
    <p:sldId id="401" r:id="rId6"/>
    <p:sldId id="379" r:id="rId7"/>
    <p:sldId id="402" r:id="rId8"/>
    <p:sldId id="400" r:id="rId9"/>
    <p:sldId id="403" r:id="rId10"/>
    <p:sldId id="353" r:id="rId11"/>
    <p:sldId id="269" r:id="rId12"/>
    <p:sldId id="435" r:id="rId13"/>
    <p:sldId id="349" r:id="rId14"/>
    <p:sldId id="405" r:id="rId15"/>
    <p:sldId id="409" r:id="rId16"/>
    <p:sldId id="383" r:id="rId17"/>
    <p:sldId id="416" r:id="rId18"/>
    <p:sldId id="425" r:id="rId19"/>
    <p:sldId id="424" r:id="rId20"/>
    <p:sldId id="427" r:id="rId21"/>
    <p:sldId id="426" r:id="rId22"/>
    <p:sldId id="429" r:id="rId23"/>
    <p:sldId id="430" r:id="rId24"/>
    <p:sldId id="431" r:id="rId25"/>
    <p:sldId id="404" r:id="rId26"/>
    <p:sldId id="288" r:id="rId27"/>
    <p:sldId id="417" r:id="rId28"/>
    <p:sldId id="347" r:id="rId29"/>
    <p:sldId id="411" r:id="rId30"/>
    <p:sldId id="414" r:id="rId31"/>
    <p:sldId id="415" r:id="rId32"/>
    <p:sldId id="433" r:id="rId33"/>
    <p:sldId id="434"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54443" autoAdjust="0"/>
  </p:normalViewPr>
  <p:slideViewPr>
    <p:cSldViewPr>
      <p:cViewPr varScale="1">
        <p:scale>
          <a:sx n="58" d="100"/>
          <a:sy n="58" d="100"/>
        </p:scale>
        <p:origin x="798" y="66"/>
      </p:cViewPr>
      <p:guideLst>
        <p:guide orient="horz" pos="2160"/>
        <p:guide pos="2880"/>
      </p:guideLst>
    </p:cSldViewPr>
  </p:slideViewPr>
  <p:notesTextViewPr>
    <p:cViewPr>
      <p:scale>
        <a:sx n="75" d="100"/>
        <a:sy n="75" d="100"/>
      </p:scale>
      <p:origin x="0" y="0"/>
    </p:cViewPr>
  </p:notesTextViewPr>
  <p:sorterViewPr>
    <p:cViewPr>
      <p:scale>
        <a:sx n="66" d="100"/>
        <a:sy n="66" d="100"/>
      </p:scale>
      <p:origin x="0" y="1544"/>
    </p:cViewPr>
  </p:sorterViewPr>
  <p:notesViewPr>
    <p:cSldViewPr>
      <p:cViewPr>
        <p:scale>
          <a:sx n="75" d="100"/>
          <a:sy n="75" d="100"/>
        </p:scale>
        <p:origin x="2184"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85AE4-ECA3-47A5-A32F-5405C314485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25A211-3D9E-40CC-9872-C65DC69577E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4439D0-3D2F-41DC-A22D-C5630306B05B}" type="datetimeFigureOut">
              <a:rPr lang="en-GB" smtClean="0"/>
              <a:t>19/11/2018</a:t>
            </a:fld>
            <a:endParaRPr lang="en-GB"/>
          </a:p>
        </p:txBody>
      </p:sp>
      <p:sp>
        <p:nvSpPr>
          <p:cNvPr id="4" name="Footer Placeholder 3">
            <a:extLst>
              <a:ext uri="{FF2B5EF4-FFF2-40B4-BE49-F238E27FC236}">
                <a16:creationId xmlns:a16="http://schemas.microsoft.com/office/drawing/2014/main" id="{CFF85EBD-EBFF-47D4-895E-2929CFF47D5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66B87AE-522F-47BD-A4AE-941F987306B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86109C-5C02-4089-BF96-DC7958249397}" type="slidenum">
              <a:rPr lang="en-GB" smtClean="0"/>
              <a:t>‹#›</a:t>
            </a:fld>
            <a:endParaRPr lang="en-GB"/>
          </a:p>
        </p:txBody>
      </p:sp>
    </p:spTree>
    <p:extLst>
      <p:ext uri="{BB962C8B-B14F-4D97-AF65-F5344CB8AC3E}">
        <p14:creationId xmlns:p14="http://schemas.microsoft.com/office/powerpoint/2010/main" val="378121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08BDA0-98A5-4726-93E8-5E9AE2E804E3}" type="datetimeFigureOut">
              <a:rPr lang="en-GB" smtClean="0"/>
              <a:t>19/11/2018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2AA705-EF37-4B66-BCCE-532CCEE15014}" type="slidenum">
              <a:rPr lang="en-GB" smtClean="0"/>
              <a:t>‹#›</a:t>
            </a:fld>
            <a:endParaRPr lang="en-GB"/>
          </a:p>
        </p:txBody>
      </p:sp>
    </p:spTree>
    <p:extLst>
      <p:ext uri="{BB962C8B-B14F-4D97-AF65-F5344CB8AC3E}">
        <p14:creationId xmlns:p14="http://schemas.microsoft.com/office/powerpoint/2010/main" val="131366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kingstonandrichmondlscb.org.uk/media/upload/fck/file/LSCB%20Multi-agency%20Threshold%20Document%202017.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spcc.org.uk/services-and-resources/research-and-resources/2017/how-safe-are-our-children-201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Immediate</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Reassure Leonie she has done the right thing in telling you.</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Contact the safeguarding lead at school. What if over the weekend?</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Next steps –</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May be actioned by the designated lead Speak to parents / carers and enquire whether everything has been ok at home and enquire as to where it might have come from.</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It is likely that a consultation with SPA will need to happen.</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Recording</a:t>
            </a:r>
          </a:p>
          <a:p>
            <a:r>
              <a:rPr lang="en-GB" sz="1200" b="1" i="0" u="none" strike="noStrike" kern="1200" baseline="0" dirty="0">
                <a:solidFill>
                  <a:schemeClr val="tx1"/>
                </a:solidFill>
                <a:latin typeface="+mn-lt"/>
                <a:ea typeface="+mn-ea"/>
                <a:cs typeface="+mn-cs"/>
              </a:rPr>
              <a:t>Complete a record of concern, also completing the body map, marking where the injury was seen, the approximate size, shape and colour and clearly noting</a:t>
            </a:r>
          </a:p>
          <a:p>
            <a:r>
              <a:rPr lang="en-GB" sz="1200" b="1" i="0" u="none" strike="noStrike" kern="1200" baseline="0" dirty="0">
                <a:solidFill>
                  <a:schemeClr val="tx1"/>
                </a:solidFill>
                <a:latin typeface="+mn-lt"/>
                <a:ea typeface="+mn-ea"/>
                <a:cs typeface="+mn-cs"/>
              </a:rPr>
              <a:t>Leonie’s exact words. </a:t>
            </a:r>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1</a:t>
            </a:fld>
            <a:endParaRPr lang="en-GB"/>
          </a:p>
        </p:txBody>
      </p:sp>
    </p:spTree>
    <p:extLst>
      <p:ext uri="{BB962C8B-B14F-4D97-AF65-F5344CB8AC3E}">
        <p14:creationId xmlns:p14="http://schemas.microsoft.com/office/powerpoint/2010/main" val="21430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the 4 types of abuse and how we might spot them in our setting. </a:t>
            </a:r>
          </a:p>
        </p:txBody>
      </p:sp>
      <p:sp>
        <p:nvSpPr>
          <p:cNvPr id="4" name="Slide Number Placeholder 3"/>
          <p:cNvSpPr>
            <a:spLocks noGrp="1"/>
          </p:cNvSpPr>
          <p:nvPr>
            <p:ph type="sldNum" sz="quarter" idx="10"/>
          </p:nvPr>
        </p:nvSpPr>
        <p:spPr/>
        <p:txBody>
          <a:bodyPr/>
          <a:lstStyle/>
          <a:p>
            <a:fld id="{502AA705-EF37-4B66-BCCE-532CCEE15014}" type="slidenum">
              <a:rPr lang="en-GB" smtClean="0"/>
              <a:t>11</a:t>
            </a:fld>
            <a:endParaRPr lang="en-GB"/>
          </a:p>
        </p:txBody>
      </p:sp>
    </p:spTree>
    <p:extLst>
      <p:ext uri="{BB962C8B-B14F-4D97-AF65-F5344CB8AC3E}">
        <p14:creationId xmlns:p14="http://schemas.microsoft.com/office/powerpoint/2010/main" val="75169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90000"/>
              </a:lnSpc>
              <a:spcAft>
                <a:spcPts val="0"/>
              </a:spcAft>
              <a:defRPr/>
            </a:pPr>
            <a:r>
              <a:rPr lang="en-US" dirty="0"/>
              <a:t>When</a:t>
            </a:r>
            <a:r>
              <a:rPr lang="en-US" baseline="0" dirty="0"/>
              <a:t> might we consider </a:t>
            </a:r>
            <a:endParaRPr lang="en-US" dirty="0"/>
          </a:p>
          <a:p>
            <a:pPr fontAlgn="auto">
              <a:lnSpc>
                <a:spcPct val="90000"/>
              </a:lnSpc>
              <a:spcAft>
                <a:spcPts val="0"/>
              </a:spcAft>
              <a:defRPr/>
            </a:pPr>
            <a:endParaRPr lang="en-US" dirty="0"/>
          </a:p>
          <a:p>
            <a:pPr fontAlgn="auto">
              <a:lnSpc>
                <a:spcPct val="90000"/>
              </a:lnSpc>
              <a:spcAft>
                <a:spcPts val="0"/>
              </a:spcAft>
              <a:defRPr/>
            </a:pPr>
            <a:r>
              <a:rPr lang="en-US" dirty="0"/>
              <a:t>Worth considering this as a way of spotting where intervention may be needed. </a:t>
            </a:r>
          </a:p>
          <a:p>
            <a:pPr fontAlgn="auto">
              <a:lnSpc>
                <a:spcPct val="90000"/>
              </a:lnSpc>
              <a:spcAft>
                <a:spcPts val="0"/>
              </a:spcAft>
              <a:defRPr/>
            </a:pPr>
            <a:endParaRPr lang="en-US" dirty="0"/>
          </a:p>
          <a:p>
            <a:pPr fontAlgn="auto">
              <a:lnSpc>
                <a:spcPct val="90000"/>
              </a:lnSpc>
              <a:spcAft>
                <a:spcPts val="0"/>
              </a:spcAft>
              <a:defRPr/>
            </a:pPr>
            <a:r>
              <a:rPr lang="en-US" dirty="0"/>
              <a:t>Try to match the </a:t>
            </a:r>
          </a:p>
          <a:p>
            <a:pPr fontAlgn="auto">
              <a:lnSpc>
                <a:spcPct val="90000"/>
              </a:lnSpc>
              <a:spcAft>
                <a:spcPts val="0"/>
              </a:spcAft>
              <a:defRPr/>
            </a:pPr>
            <a:endParaRPr lang="en-US" dirty="0"/>
          </a:p>
          <a:p>
            <a:pPr fontAlgn="auto">
              <a:lnSpc>
                <a:spcPct val="90000"/>
              </a:lnSpc>
              <a:spcAft>
                <a:spcPts val="0"/>
              </a:spcAft>
              <a:defRPr/>
            </a:pPr>
            <a:r>
              <a:rPr lang="en-US" dirty="0"/>
              <a:t>If the framework</a:t>
            </a:r>
            <a:r>
              <a:rPr lang="en-US" baseline="0" dirty="0"/>
              <a:t> resemble ‘</a:t>
            </a:r>
            <a:r>
              <a:rPr lang="en-US" baseline="0" dirty="0" err="1"/>
              <a:t>gappy</a:t>
            </a:r>
            <a:r>
              <a:rPr lang="en-US" baseline="0" dirty="0"/>
              <a:t> teeth, likely that some extra help is going to be required. </a:t>
            </a:r>
            <a:endParaRPr lang="en-US" dirty="0"/>
          </a:p>
        </p:txBody>
      </p:sp>
      <p:sp>
        <p:nvSpPr>
          <p:cNvPr id="4" name="Slide Number Placeholder 3"/>
          <p:cNvSpPr>
            <a:spLocks noGrp="1"/>
          </p:cNvSpPr>
          <p:nvPr>
            <p:ph type="sldNum" sz="quarter" idx="10"/>
          </p:nvPr>
        </p:nvSpPr>
        <p:spPr/>
        <p:txBody>
          <a:bodyPr/>
          <a:lstStyle/>
          <a:p>
            <a:fld id="{502AA705-EF37-4B66-BCCE-532CCEE15014}" type="slidenum">
              <a:rPr lang="en-GB" smtClean="0"/>
              <a:t>13</a:t>
            </a:fld>
            <a:endParaRPr lang="en-GB"/>
          </a:p>
        </p:txBody>
      </p:sp>
    </p:spTree>
    <p:extLst>
      <p:ext uri="{BB962C8B-B14F-4D97-AF65-F5344CB8AC3E}">
        <p14:creationId xmlns:p14="http://schemas.microsoft.com/office/powerpoint/2010/main" val="233896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90000"/>
              </a:lnSpc>
              <a:spcAft>
                <a:spcPts val="0"/>
              </a:spcAft>
              <a:defRPr/>
            </a:pPr>
            <a:endParaRPr lang="en-US" dirty="0"/>
          </a:p>
          <a:p>
            <a:pPr fontAlgn="auto">
              <a:lnSpc>
                <a:spcPct val="90000"/>
              </a:lnSpc>
              <a:spcAft>
                <a:spcPts val="0"/>
              </a:spcAft>
              <a:defRPr/>
            </a:pPr>
            <a:endParaRPr lang="en-US" dirty="0"/>
          </a:p>
          <a:p>
            <a:pPr fontAlgn="auto">
              <a:lnSpc>
                <a:spcPct val="90000"/>
              </a:lnSpc>
              <a:spcAft>
                <a:spcPts val="0"/>
              </a:spcAft>
              <a:defRPr/>
            </a:pPr>
            <a:r>
              <a:rPr lang="en-US" dirty="0"/>
              <a:t>Worth considering this as a way of spotting where intervention may be needed. </a:t>
            </a:r>
          </a:p>
          <a:p>
            <a:pPr fontAlgn="auto">
              <a:lnSpc>
                <a:spcPct val="90000"/>
              </a:lnSpc>
              <a:spcAft>
                <a:spcPts val="0"/>
              </a:spcAft>
              <a:defRPr/>
            </a:pPr>
            <a:endParaRPr lang="en-US" dirty="0"/>
          </a:p>
          <a:p>
            <a:pPr fontAlgn="auto">
              <a:lnSpc>
                <a:spcPct val="90000"/>
              </a:lnSpc>
              <a:spcAft>
                <a:spcPts val="0"/>
              </a:spcAft>
              <a:defRPr/>
            </a:pPr>
            <a:r>
              <a:rPr lang="en-US" dirty="0"/>
              <a:t>If the framework</a:t>
            </a:r>
            <a:r>
              <a:rPr lang="en-US" baseline="0" dirty="0"/>
              <a:t> resemble ‘</a:t>
            </a:r>
            <a:r>
              <a:rPr lang="en-US" baseline="0" dirty="0" err="1"/>
              <a:t>gappy</a:t>
            </a:r>
            <a:r>
              <a:rPr lang="en-US" baseline="0" dirty="0"/>
              <a:t> teeth, likely that some extra help is going to be required. #</a:t>
            </a:r>
          </a:p>
          <a:p>
            <a:pPr fontAlgn="auto">
              <a:lnSpc>
                <a:spcPct val="90000"/>
              </a:lnSpc>
              <a:spcAft>
                <a:spcPts val="0"/>
              </a:spcAft>
              <a:defRPr/>
            </a:pPr>
            <a:endParaRPr lang="en-US" baseline="0" dirty="0"/>
          </a:p>
          <a:p>
            <a:pPr fontAlgn="auto">
              <a:lnSpc>
                <a:spcPct val="90000"/>
              </a:lnSpc>
              <a:spcAft>
                <a:spcPts val="0"/>
              </a:spcAft>
              <a:defRPr/>
            </a:pPr>
            <a:r>
              <a:rPr lang="en-US" baseline="0" dirty="0"/>
              <a:t>Consider who might have information on the different aspects. </a:t>
            </a:r>
          </a:p>
          <a:p>
            <a:pPr fontAlgn="auto">
              <a:lnSpc>
                <a:spcPct val="90000"/>
              </a:lnSpc>
              <a:spcAft>
                <a:spcPts val="0"/>
              </a:spcAft>
              <a:defRPr/>
            </a:pPr>
            <a:r>
              <a:rPr lang="en-US" baseline="0" dirty="0"/>
              <a:t>What information do schools have?</a:t>
            </a:r>
            <a:endParaRPr lang="en-US" dirty="0"/>
          </a:p>
        </p:txBody>
      </p:sp>
      <p:sp>
        <p:nvSpPr>
          <p:cNvPr id="4" name="Slide Number Placeholder 3"/>
          <p:cNvSpPr>
            <a:spLocks noGrp="1"/>
          </p:cNvSpPr>
          <p:nvPr>
            <p:ph type="sldNum" sz="quarter" idx="10"/>
          </p:nvPr>
        </p:nvSpPr>
        <p:spPr/>
        <p:txBody>
          <a:bodyPr/>
          <a:lstStyle/>
          <a:p>
            <a:fld id="{502AA705-EF37-4B66-BCCE-532CCEE15014}" type="slidenum">
              <a:rPr lang="en-GB" smtClean="0"/>
              <a:t>14</a:t>
            </a:fld>
            <a:endParaRPr lang="en-GB"/>
          </a:p>
        </p:txBody>
      </p:sp>
    </p:spTree>
    <p:extLst>
      <p:ext uri="{BB962C8B-B14F-4D97-AF65-F5344CB8AC3E}">
        <p14:creationId xmlns:p14="http://schemas.microsoft.com/office/powerpoint/2010/main" val="407924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a:t>
            </a:r>
            <a:r>
              <a:rPr lang="en-GB" baseline="0" dirty="0"/>
              <a:t> information do we have at School on the children?</a:t>
            </a:r>
          </a:p>
          <a:p>
            <a:endParaRPr lang="en-GB" baseline="0" dirty="0"/>
          </a:p>
          <a:p>
            <a:r>
              <a:rPr lang="en-GB" baseline="0" dirty="0"/>
              <a:t>Highlight the sheet and remember that this is what we are </a:t>
            </a:r>
            <a:r>
              <a:rPr lang="en-GB" baseline="0"/>
              <a:t>most likely to see. </a:t>
            </a:r>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16</a:t>
            </a:fld>
            <a:endParaRPr lang="en-GB"/>
          </a:p>
        </p:txBody>
      </p:sp>
    </p:spTree>
    <p:extLst>
      <p:ext uri="{BB962C8B-B14F-4D97-AF65-F5344CB8AC3E}">
        <p14:creationId xmlns:p14="http://schemas.microsoft.com/office/powerpoint/2010/main" val="280681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Flip charts</a:t>
            </a:r>
          </a:p>
          <a:p>
            <a:endParaRPr lang="en-GB" dirty="0"/>
          </a:p>
          <a:p>
            <a:r>
              <a:rPr lang="en-GB" dirty="0"/>
              <a:t>Get groups to consider on the flip chart what is going well and what the concerns are using the framework.</a:t>
            </a:r>
          </a:p>
        </p:txBody>
      </p:sp>
      <p:sp>
        <p:nvSpPr>
          <p:cNvPr id="4" name="Slide Number Placeholder 3"/>
          <p:cNvSpPr>
            <a:spLocks noGrp="1"/>
          </p:cNvSpPr>
          <p:nvPr>
            <p:ph type="sldNum" sz="quarter" idx="10"/>
          </p:nvPr>
        </p:nvSpPr>
        <p:spPr/>
        <p:txBody>
          <a:bodyPr/>
          <a:lstStyle/>
          <a:p>
            <a:fld id="{502AA705-EF37-4B66-BCCE-532CCEE15014}" type="slidenum">
              <a:rPr lang="en-GB" smtClean="0"/>
              <a:t>17</a:t>
            </a:fld>
            <a:endParaRPr lang="en-GB"/>
          </a:p>
        </p:txBody>
      </p:sp>
    </p:spTree>
    <p:extLst>
      <p:ext uri="{BB962C8B-B14F-4D97-AF65-F5344CB8AC3E}">
        <p14:creationId xmlns:p14="http://schemas.microsoft.com/office/powerpoint/2010/main" val="189052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dirty="0"/>
              <a:t>Continuum of need</a:t>
            </a:r>
          </a:p>
          <a:p>
            <a:r>
              <a:rPr lang="en-GB" sz="2300" dirty="0"/>
              <a:t>Multi-Agency Threshold Document – </a:t>
            </a:r>
            <a:r>
              <a:rPr lang="en-GB" sz="2300" u="sng" dirty="0">
                <a:hlinkClick r:id="rId3"/>
              </a:rPr>
              <a:t>multi agency threshold document</a:t>
            </a:r>
            <a:r>
              <a:rPr lang="en-GB" sz="2300" dirty="0"/>
              <a:t>.</a:t>
            </a:r>
          </a:p>
          <a:p>
            <a:endParaRPr lang="en-GB" sz="2300" dirty="0"/>
          </a:p>
          <a:p>
            <a:r>
              <a:rPr lang="en-GB" sz="2300" dirty="0"/>
              <a:t>Outline the purpose of this diagram – the move from universal support to specialist support. </a:t>
            </a:r>
          </a:p>
          <a:p>
            <a:endParaRPr lang="en-GB" sz="2300" dirty="0"/>
          </a:p>
          <a:p>
            <a:r>
              <a:rPr lang="en-GB" sz="2300" dirty="0"/>
              <a:t>The purpose here is to explain the levels of intervention and support available when needs are identified, with an emphasis on providing this support at the earliest opportunity to prevent concerns from escalating. The key messages – being able to manage risk at the preventative services level. </a:t>
            </a:r>
          </a:p>
          <a:p>
            <a:endParaRPr lang="en-GB" sz="2300" dirty="0"/>
          </a:p>
          <a:p>
            <a:r>
              <a:rPr lang="en-GB" sz="2300" dirty="0"/>
              <a:t>Explain notion of Team around the Child meetings.</a:t>
            </a:r>
          </a:p>
          <a:p>
            <a:endParaRPr lang="en-GB" sz="2300" dirty="0"/>
          </a:p>
          <a:p>
            <a:r>
              <a:rPr lang="en-GB" sz="2300" dirty="0"/>
              <a:t>At Surbiton we tend to manage the issues. When there is the need for a TAC meeting we would have referred to Children’s Services and taken their advice. </a:t>
            </a:r>
          </a:p>
          <a:p>
            <a:endParaRPr lang="en-GB" sz="2300" dirty="0"/>
          </a:p>
          <a:p>
            <a:endParaRPr lang="en-GB" sz="2300" dirty="0"/>
          </a:p>
        </p:txBody>
      </p:sp>
      <p:sp>
        <p:nvSpPr>
          <p:cNvPr id="4" name="Slide Number Placeholder 3"/>
          <p:cNvSpPr>
            <a:spLocks noGrp="1"/>
          </p:cNvSpPr>
          <p:nvPr>
            <p:ph type="sldNum" sz="quarter" idx="10"/>
          </p:nvPr>
        </p:nvSpPr>
        <p:spPr/>
        <p:txBody>
          <a:bodyPr/>
          <a:lstStyle/>
          <a:p>
            <a:fld id="{502AA705-EF37-4B66-BCCE-532CCEE15014}" type="slidenum">
              <a:rPr lang="en-GB" smtClean="0"/>
              <a:t>25</a:t>
            </a:fld>
            <a:endParaRPr lang="en-GB"/>
          </a:p>
        </p:txBody>
      </p:sp>
    </p:spTree>
    <p:extLst>
      <p:ext uri="{BB962C8B-B14F-4D97-AF65-F5344CB8AC3E}">
        <p14:creationId xmlns:p14="http://schemas.microsoft.com/office/powerpoint/2010/main" val="99801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dirty="0"/>
              <a:t>Important to note the flow of the continuum</a:t>
            </a:r>
          </a:p>
          <a:p>
            <a:endParaRPr lang="en-GB" sz="2300" dirty="0"/>
          </a:p>
          <a:p>
            <a:r>
              <a:rPr lang="en-GB" sz="2300" dirty="0"/>
              <a:t>School will talk to child, parents, specialists and involve Children’s services when unable to meet the child’s need. We may, for example, have a girl suffering depression but this is being managed by parents, a doctor and a counsellor, therefore no need to involve Children’s Services. If things don’t improve, then CAHMs referral may be required. </a:t>
            </a:r>
          </a:p>
          <a:p>
            <a:endParaRPr lang="en-GB" sz="2300" dirty="0"/>
          </a:p>
          <a:p>
            <a:endParaRPr lang="en-GB" sz="2300" dirty="0"/>
          </a:p>
          <a:p>
            <a:endParaRPr lang="en-GB" sz="2300" dirty="0"/>
          </a:p>
          <a:p>
            <a:r>
              <a:rPr lang="en-GB" sz="2300" dirty="0"/>
              <a:t>It is vital to note the differing levels of need and what this means locally; </a:t>
            </a:r>
          </a:p>
          <a:p>
            <a:pPr lvl="0"/>
            <a:r>
              <a:rPr lang="en-GB" sz="2300" b="1" dirty="0"/>
              <a:t>Level 1</a:t>
            </a:r>
            <a:r>
              <a:rPr lang="en-GB" sz="2300" dirty="0"/>
              <a:t> Children with no additional or emerging development needs. SPA will provide information, advice and guidance, including signposting to an appropriate universal service. It will provide support to identify individual children and young people’s additional needs by offering advice to complete the Early Help Assessment (EHA) checklist and assessment, identifying a lead professional and supporting the universal setting</a:t>
            </a:r>
          </a:p>
          <a:p>
            <a:pPr lvl="0"/>
            <a:endParaRPr lang="en-GB" sz="2300" dirty="0"/>
          </a:p>
          <a:p>
            <a:pPr lvl="0"/>
            <a:r>
              <a:rPr lang="en-GB" sz="2300" dirty="0"/>
              <a:t>	This might include low-level self harm managed by the school</a:t>
            </a:r>
          </a:p>
          <a:p>
            <a:pPr lvl="0"/>
            <a:endParaRPr lang="en-GB" sz="2300" dirty="0"/>
          </a:p>
          <a:p>
            <a:pPr lvl="0"/>
            <a:r>
              <a:rPr lang="en-GB" sz="2300" b="1" dirty="0"/>
              <a:t>Level 2 </a:t>
            </a:r>
            <a:r>
              <a:rPr lang="en-GB" sz="2300" dirty="0"/>
              <a:t>Children with levels of additional need that vary in scale and complexity and their needs are addressed through early help and protection teams. Children with needs at this level also include more vulnerable children requiring multi-agency intervention, a lead professional and a Team around the Child (TAC) approach.  At</a:t>
            </a:r>
            <a:r>
              <a:rPr lang="en-GB" sz="2300" b="1" dirty="0"/>
              <a:t> </a:t>
            </a:r>
            <a:r>
              <a:rPr lang="en-GB" sz="2300" dirty="0"/>
              <a:t>Level 2</a:t>
            </a:r>
            <a:r>
              <a:rPr lang="en-GB" sz="2300" b="1" dirty="0"/>
              <a:t> </a:t>
            </a:r>
            <a:r>
              <a:rPr lang="en-GB" sz="2300" dirty="0"/>
              <a:t>the SPA will provide advice on the EHA checklist and assessment and will refer the case for allocation to the relevant early help and protection team, which will take on the lead professional role. </a:t>
            </a:r>
          </a:p>
          <a:p>
            <a:pPr lvl="0"/>
            <a:endParaRPr lang="en-GB" sz="2300" dirty="0"/>
          </a:p>
          <a:p>
            <a:pPr lvl="0"/>
            <a:r>
              <a:rPr lang="en-GB" sz="2300" dirty="0"/>
              <a:t>	</a:t>
            </a:r>
          </a:p>
          <a:p>
            <a:pPr lvl="0"/>
            <a:r>
              <a:rPr lang="en-GB" sz="2300" dirty="0"/>
              <a:t>	Girl who we believe is suffering from anxiety</a:t>
            </a:r>
          </a:p>
          <a:p>
            <a:pPr lvl="0"/>
            <a:r>
              <a:rPr lang="en-GB" sz="2300" dirty="0"/>
              <a:t>	Might include a girls whose attendance is low for medical reasons or is a school refuser</a:t>
            </a:r>
          </a:p>
          <a:p>
            <a:pPr lvl="0"/>
            <a:endParaRPr lang="en-GB" sz="2300" dirty="0"/>
          </a:p>
          <a:p>
            <a:pPr lvl="0"/>
            <a:r>
              <a:rPr lang="en-GB" sz="2300" b="1" dirty="0"/>
              <a:t>Level 3 </a:t>
            </a:r>
            <a:r>
              <a:rPr lang="en-GB" sz="2300" dirty="0"/>
              <a:t>Children whose level of vulnerability has increased and whose needs are complex or acute, and who are often likely to require longer term intervention. At</a:t>
            </a:r>
            <a:r>
              <a:rPr lang="en-GB" sz="2300" b="1" dirty="0"/>
              <a:t> </a:t>
            </a:r>
            <a:r>
              <a:rPr lang="en-GB" sz="2300" dirty="0"/>
              <a:t>Level 3</a:t>
            </a:r>
            <a:r>
              <a:rPr lang="en-GB" sz="2300" b="1" dirty="0"/>
              <a:t> </a:t>
            </a:r>
            <a:r>
              <a:rPr lang="en-GB" sz="2300" dirty="0"/>
              <a:t>the SPA will refer the case to Specialist Children’s Services as the child will have been identified as a child in need or a child requiring protection from harm under the terms of the Children Act 1989. </a:t>
            </a:r>
          </a:p>
          <a:p>
            <a:pPr lvl="0"/>
            <a:endParaRPr lang="en-GB" sz="2300" dirty="0"/>
          </a:p>
          <a:p>
            <a:pPr lvl="0"/>
            <a:r>
              <a:rPr lang="en-GB" sz="2300" dirty="0"/>
              <a:t>	Here the level of absence might be high &gt; 20%</a:t>
            </a:r>
          </a:p>
          <a:p>
            <a:pPr lvl="0"/>
            <a:r>
              <a:rPr lang="en-GB" sz="2300" dirty="0"/>
              <a:t>	Girl may have depression</a:t>
            </a:r>
          </a:p>
          <a:p>
            <a:pPr lvl="0"/>
            <a:endParaRPr lang="en-GB" sz="2300" dirty="0"/>
          </a:p>
          <a:p>
            <a:pPr lvl="0"/>
            <a:r>
              <a:rPr lang="en-GB" sz="2300" b="1" dirty="0"/>
              <a:t>Level 4 </a:t>
            </a:r>
            <a:r>
              <a:rPr lang="en-GB" sz="2300" dirty="0"/>
              <a:t>Children who are suffering or likely to suffer significant harm – these children are suffering or are likely to suffer significant harm. They will require intensive support under Sec.47  Children Act 1989. This is the threshold for child protection. </a:t>
            </a:r>
            <a:r>
              <a:rPr lang="en-GB" sz="2300" i="1" dirty="0"/>
              <a:t>(discussed in more detail at LSCB Level 3 training)</a:t>
            </a:r>
            <a:endParaRPr lang="en-GB" sz="2300" dirty="0"/>
          </a:p>
          <a:p>
            <a:r>
              <a:rPr lang="en-GB" sz="2300" dirty="0"/>
              <a:t>Refer to the ‘Step up/ Step down’ protocol </a:t>
            </a:r>
          </a:p>
          <a:p>
            <a:r>
              <a:rPr lang="en-GB" sz="2300" dirty="0"/>
              <a:t>	</a:t>
            </a:r>
          </a:p>
          <a:p>
            <a:r>
              <a:rPr lang="en-GB" sz="2300" dirty="0"/>
              <a:t>	Girl who is witnessing domestic violence</a:t>
            </a:r>
          </a:p>
          <a:p>
            <a:r>
              <a:rPr lang="en-GB" sz="2300" dirty="0"/>
              <a:t>	Sexual </a:t>
            </a:r>
            <a:r>
              <a:rPr lang="en-GB" sz="2300" dirty="0" err="1"/>
              <a:t>assualt</a:t>
            </a:r>
            <a:endParaRPr lang="en-GB" sz="2300" dirty="0"/>
          </a:p>
          <a:p>
            <a:r>
              <a:rPr lang="en-GB" sz="23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26</a:t>
            </a:fld>
            <a:endParaRPr lang="en-GB"/>
          </a:p>
        </p:txBody>
      </p:sp>
    </p:spTree>
    <p:extLst>
      <p:ext uri="{BB962C8B-B14F-4D97-AF65-F5344CB8AC3E}">
        <p14:creationId xmlns:p14="http://schemas.microsoft.com/office/powerpoint/2010/main" val="307651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Early help means providing support as soon as a problem emerges.  It enables us to efficiently identify the emerging needs of children and young people at risk of poor outcomes; it reduces duplication of assessment and improves involvement between agencies.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going to be a change from the current practice of referring to the Counsellor but might help to engage parents. </a:t>
            </a: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enables professionals to efficiently identify the emerging needs of children and young people at risk of poor outcomes; it reduces duplication of assessment and improves involvement between agencies.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early help assessment, undertaken by a </a:t>
            </a:r>
            <a:r>
              <a:rPr lang="en-GB" sz="1200" b="1" kern="1200" dirty="0">
                <a:solidFill>
                  <a:schemeClr val="tx1"/>
                </a:solidFill>
                <a:effectLst/>
                <a:latin typeface="+mn-lt"/>
                <a:ea typeface="+mn-ea"/>
                <a:cs typeface="+mn-cs"/>
              </a:rPr>
              <a:t>lead professional </a:t>
            </a:r>
            <a:r>
              <a:rPr lang="en-GB" sz="1200" kern="1200" dirty="0">
                <a:solidFill>
                  <a:schemeClr val="tx1"/>
                </a:solidFill>
                <a:effectLst/>
                <a:latin typeface="+mn-lt"/>
                <a:ea typeface="+mn-ea"/>
                <a:cs typeface="+mn-cs"/>
              </a:rPr>
              <a:t>should provide support to the child and family, act as an advocate on their behalf and coordinate delivery of support services.  By working together, we can help children and families receive the right support to prevent a small need growing into a larger one.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HAND OUT FORM</a:t>
            </a:r>
          </a:p>
          <a:p>
            <a:r>
              <a:rPr lang="en-GB" sz="1200" kern="1200" dirty="0">
                <a:solidFill>
                  <a:schemeClr val="tx1"/>
                </a:solidFill>
                <a:effectLst/>
                <a:latin typeface="+mn-lt"/>
                <a:ea typeface="+mn-ea"/>
                <a:cs typeface="+mn-cs"/>
              </a:rPr>
              <a:t>When we are considering engaging the School Counsellor or seeking help from an outside agency we should</a:t>
            </a:r>
            <a:r>
              <a:rPr lang="en-GB" sz="1200" kern="1200" baseline="0" dirty="0">
                <a:solidFill>
                  <a:schemeClr val="tx1"/>
                </a:solidFill>
                <a:effectLst/>
                <a:latin typeface="+mn-lt"/>
                <a:ea typeface="+mn-ea"/>
                <a:cs typeface="+mn-cs"/>
              </a:rPr>
              <a:t> be using this form.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single holistic assessment can support the identification of: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Families needs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Risk factors and strengths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support is needed to support better outcomes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Supports the sharing of information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 joint working &amp; communication</a:t>
            </a:r>
          </a:p>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28</a:t>
            </a:fld>
            <a:endParaRPr lang="en-GB"/>
          </a:p>
        </p:txBody>
      </p:sp>
    </p:spTree>
    <p:extLst>
      <p:ext uri="{BB962C8B-B14F-4D97-AF65-F5344CB8AC3E}">
        <p14:creationId xmlns:p14="http://schemas.microsoft.com/office/powerpoint/2010/main" val="186299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most of this without realising and our contacts act as a record of what we do. </a:t>
            </a:r>
          </a:p>
          <a:p>
            <a:endParaRPr lang="en-GB" dirty="0"/>
          </a:p>
          <a:p>
            <a:r>
              <a:rPr lang="en-GB" dirty="0"/>
              <a:t>However, the form is a good starting point if there is growing concern and we are considering a referral to SPA. </a:t>
            </a:r>
          </a:p>
          <a:p>
            <a:endParaRPr lang="en-GB" dirty="0"/>
          </a:p>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29</a:t>
            </a:fld>
            <a:endParaRPr lang="en-GB"/>
          </a:p>
        </p:txBody>
      </p:sp>
    </p:spTree>
    <p:extLst>
      <p:ext uri="{BB962C8B-B14F-4D97-AF65-F5344CB8AC3E}">
        <p14:creationId xmlns:p14="http://schemas.microsoft.com/office/powerpoint/2010/main" val="173265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30</a:t>
            </a:fld>
            <a:endParaRPr lang="en-GB"/>
          </a:p>
        </p:txBody>
      </p:sp>
    </p:spTree>
    <p:extLst>
      <p:ext uri="{BB962C8B-B14F-4D97-AF65-F5344CB8AC3E}">
        <p14:creationId xmlns:p14="http://schemas.microsoft.com/office/powerpoint/2010/main" val="391343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2</a:t>
            </a:fld>
            <a:endParaRPr lang="en-GB" dirty="0"/>
          </a:p>
        </p:txBody>
      </p:sp>
    </p:spTree>
    <p:extLst>
      <p:ext uri="{BB962C8B-B14F-4D97-AF65-F5344CB8AC3E}">
        <p14:creationId xmlns:p14="http://schemas.microsoft.com/office/powerpoint/2010/main" val="172296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4</a:t>
            </a:fld>
            <a:endParaRPr lang="en-GB" dirty="0"/>
          </a:p>
        </p:txBody>
      </p:sp>
    </p:spTree>
    <p:extLst>
      <p:ext uri="{BB962C8B-B14F-4D97-AF65-F5344CB8AC3E}">
        <p14:creationId xmlns:p14="http://schemas.microsoft.com/office/powerpoint/2010/main" val="125043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The Monkey Business Illusion</a:t>
            </a:r>
          </a:p>
          <a:p>
            <a:r>
              <a:rPr lang="en-GB" sz="1200" kern="1200" dirty="0">
                <a:solidFill>
                  <a:schemeClr val="tx1"/>
                </a:solidFill>
                <a:effectLst/>
                <a:latin typeface="+mn-lt"/>
                <a:ea typeface="+mn-ea"/>
                <a:cs typeface="+mn-cs"/>
              </a:rPr>
              <a:t>How does this relate to safeguarding and protecting children?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easy to miss things if you are not looking for them.  If you have the view that- ‘it doesn’t happen here’ you will not see it when it is in front of you. Think the unthinkable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Did you see the monkey?</a:t>
            </a:r>
          </a:p>
          <a:p>
            <a:r>
              <a:rPr lang="en-GB" sz="1200" kern="1200" dirty="0">
                <a:solidFill>
                  <a:schemeClr val="tx1"/>
                </a:solidFill>
                <a:effectLst/>
                <a:latin typeface="+mn-lt"/>
                <a:ea typeface="+mn-ea"/>
                <a:cs typeface="+mn-cs"/>
              </a:rPr>
              <a:t>Did you see curtain changing colour or the person leaving the group?</a:t>
            </a:r>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5</a:t>
            </a:fld>
            <a:endParaRPr lang="en-GB"/>
          </a:p>
        </p:txBody>
      </p:sp>
    </p:spTree>
    <p:extLst>
      <p:ext uri="{BB962C8B-B14F-4D97-AF65-F5344CB8AC3E}">
        <p14:creationId xmlns:p14="http://schemas.microsoft.com/office/powerpoint/2010/main" val="231564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Jot the answers down on your table. </a:t>
            </a:r>
          </a:p>
          <a:p>
            <a:pPr marL="0" indent="0">
              <a:buNone/>
            </a:pPr>
            <a:endParaRPr lang="en-GB" baseline="0" dirty="0"/>
          </a:p>
          <a:p>
            <a:pPr marL="0" indent="0">
              <a:buNone/>
            </a:pPr>
            <a:endParaRPr lang="en-GB"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6</a:t>
            </a:fld>
            <a:endParaRPr lang="en-GB"/>
          </a:p>
        </p:txBody>
      </p:sp>
    </p:spTree>
    <p:extLst>
      <p:ext uri="{BB962C8B-B14F-4D97-AF65-F5344CB8AC3E}">
        <p14:creationId xmlns:p14="http://schemas.microsoft.com/office/powerpoint/2010/main" val="74933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a:t>How Safe are our Children NSPCC 2017</a:t>
            </a:r>
            <a:r>
              <a:rPr lang="en-GB" sz="1100" u="sng" dirty="0">
                <a:hlinkClick r:id="rId3"/>
              </a:rPr>
              <a:t>How Safe Are Our Children 2017</a:t>
            </a:r>
            <a:endParaRPr lang="en-GB" sz="1100" dirty="0"/>
          </a:p>
          <a:p>
            <a:endParaRPr lang="en-GB" dirty="0"/>
          </a:p>
          <a:p>
            <a:endParaRPr lang="en-GB" dirty="0"/>
          </a:p>
          <a:p>
            <a:r>
              <a:rPr lang="en-GB" dirty="0"/>
              <a:t>NSPCC helpline received 66,218 contacts (2016/17).  This is a 21% increase since 2015/16</a:t>
            </a:r>
          </a:p>
          <a:p>
            <a:endParaRPr lang="en-GB" dirty="0"/>
          </a:p>
          <a:p>
            <a:r>
              <a:rPr lang="en-GB" dirty="0"/>
              <a:t>Of the four abuse and neglect categories, neglect has been the highest concern for the past five years</a:t>
            </a:r>
          </a:p>
          <a:p>
            <a:endParaRPr lang="en-GB" dirty="0"/>
          </a:p>
          <a:p>
            <a:r>
              <a:rPr lang="en-GB" dirty="0"/>
              <a:t>After years in decline, suicide rates for 15-16 year olds have started to rise in England</a:t>
            </a:r>
          </a:p>
          <a:p>
            <a:endParaRPr lang="en-US" dirty="0"/>
          </a:p>
          <a:p>
            <a:r>
              <a:rPr lang="en-US" dirty="0"/>
              <a:t>The rate of recorded sexual offences across the UK has doubled since 2005/6, with 2015/16 seeing the highest number of offences in the past decade</a:t>
            </a:r>
            <a:endParaRPr lang="en-GB" dirty="0"/>
          </a:p>
          <a:p>
            <a:r>
              <a:rPr lang="en-GB" dirty="0"/>
              <a:t>	Possible reason is we are now far more aware</a:t>
            </a:r>
            <a:r>
              <a:rPr lang="en-GB" baseline="0" dirty="0"/>
              <a:t> and there has been a cultural shift</a:t>
            </a:r>
          </a:p>
          <a:p>
            <a:r>
              <a:rPr lang="en-GB" baseline="0" dirty="0"/>
              <a:t>	Changes in the perceptions of society </a:t>
            </a:r>
          </a:p>
          <a:p>
            <a:r>
              <a:rPr lang="en-GB" baseline="0" dirty="0"/>
              <a:t>	We are now more happy to intervene and children are taken more seriously</a:t>
            </a:r>
            <a:endParaRPr lang="en-GB" dirty="0"/>
          </a:p>
          <a:p>
            <a:endParaRPr lang="en-GB" dirty="0"/>
          </a:p>
          <a:p>
            <a:r>
              <a:rPr lang="en-GB" dirty="0"/>
              <a:t>Child homicide (when a child is killed by another person) is on the long term decline</a:t>
            </a:r>
          </a:p>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7</a:t>
            </a:fld>
            <a:endParaRPr lang="en-GB"/>
          </a:p>
        </p:txBody>
      </p:sp>
    </p:spTree>
    <p:extLst>
      <p:ext uri="{BB962C8B-B14F-4D97-AF65-F5344CB8AC3E}">
        <p14:creationId xmlns:p14="http://schemas.microsoft.com/office/powerpoint/2010/main" val="266905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statistics are a current snapshot of the number of children with child protection plans in Kingston and Richmond and are included to give some local context and awareness of the key areas of concern.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CP Plans for neglect reflect the national trend as being the most common reason for a child to have a CP Plan</a:t>
            </a:r>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8</a:t>
            </a:fld>
            <a:endParaRPr lang="en-GB"/>
          </a:p>
        </p:txBody>
      </p:sp>
    </p:spTree>
    <p:extLst>
      <p:ext uri="{BB962C8B-B14F-4D97-AF65-F5344CB8AC3E}">
        <p14:creationId xmlns:p14="http://schemas.microsoft.com/office/powerpoint/2010/main" val="256368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856678"/>
          </a:xfrm>
        </p:spPr>
        <p:txBody>
          <a:bodyPr/>
          <a:lstStyle/>
          <a:p>
            <a:r>
              <a:rPr lang="en-GB" dirty="0"/>
              <a:t>Use sticky notes and put up on wall</a:t>
            </a:r>
          </a:p>
        </p:txBody>
      </p:sp>
      <p:sp>
        <p:nvSpPr>
          <p:cNvPr id="4" name="Slide Number Placeholder 3"/>
          <p:cNvSpPr>
            <a:spLocks noGrp="1"/>
          </p:cNvSpPr>
          <p:nvPr>
            <p:ph type="sldNum" sz="quarter" idx="10"/>
          </p:nvPr>
        </p:nvSpPr>
        <p:spPr/>
        <p:txBody>
          <a:bodyPr/>
          <a:lstStyle/>
          <a:p>
            <a:fld id="{502AA705-EF37-4B66-BCCE-532CCEE15014}" type="slidenum">
              <a:rPr lang="en-GB" smtClean="0"/>
              <a:t>9</a:t>
            </a:fld>
            <a:endParaRPr lang="en-GB" dirty="0"/>
          </a:p>
        </p:txBody>
      </p:sp>
    </p:spTree>
    <p:extLst>
      <p:ext uri="{BB962C8B-B14F-4D97-AF65-F5344CB8AC3E}">
        <p14:creationId xmlns:p14="http://schemas.microsoft.com/office/powerpoint/2010/main" val="418019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856678"/>
          </a:xfrm>
        </p:spPr>
        <p:txBody>
          <a:bodyPr/>
          <a:lstStyle/>
          <a:p>
            <a:endParaRPr lang="en-GB" dirty="0"/>
          </a:p>
        </p:txBody>
      </p:sp>
      <p:sp>
        <p:nvSpPr>
          <p:cNvPr id="4" name="Slide Number Placeholder 3"/>
          <p:cNvSpPr>
            <a:spLocks noGrp="1"/>
          </p:cNvSpPr>
          <p:nvPr>
            <p:ph type="sldNum" sz="quarter" idx="10"/>
          </p:nvPr>
        </p:nvSpPr>
        <p:spPr/>
        <p:txBody>
          <a:bodyPr/>
          <a:lstStyle/>
          <a:p>
            <a:fld id="{502AA705-EF37-4B66-BCCE-532CCEE15014}" type="slidenum">
              <a:rPr lang="en-GB" smtClean="0"/>
              <a:t>10</a:t>
            </a:fld>
            <a:endParaRPr lang="en-GB" dirty="0"/>
          </a:p>
        </p:txBody>
      </p:sp>
    </p:spTree>
    <p:extLst>
      <p:ext uri="{BB962C8B-B14F-4D97-AF65-F5344CB8AC3E}">
        <p14:creationId xmlns:p14="http://schemas.microsoft.com/office/powerpoint/2010/main" val="90672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07171DC0-0F8C-4023-9932-DEA2428B8EFC}"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8AB1D-193B-401B-AB8E-853D639613DB}" type="slidenum">
              <a:rPr lang="en-GB" smtClean="0"/>
              <a:t>‹#›</a:t>
            </a:fld>
            <a:endParaRPr lang="en-GB"/>
          </a:p>
        </p:txBody>
      </p:sp>
      <p:pic>
        <p:nvPicPr>
          <p:cNvPr id="7" name="Picture 6"/>
          <p:cNvPicPr/>
          <p:nvPr userDrawn="1"/>
        </p:nvPicPr>
        <p:blipFill>
          <a:blip r:embed="rId2" cstate="print"/>
          <a:srcRect/>
          <a:stretch>
            <a:fillRect/>
          </a:stretch>
        </p:blipFill>
        <p:spPr bwMode="auto">
          <a:xfrm>
            <a:off x="467544" y="6221181"/>
            <a:ext cx="1581382" cy="523401"/>
          </a:xfrm>
          <a:prstGeom prst="rect">
            <a:avLst/>
          </a:prstGeom>
          <a:noFill/>
          <a:ln w="9525">
            <a:noFill/>
            <a:miter lim="800000"/>
            <a:headEnd/>
            <a:tailEnd/>
          </a:ln>
        </p:spPr>
      </p:pic>
      <p:pic>
        <p:nvPicPr>
          <p:cNvPr id="8" name="Picture 7" descr="lscb_logo_200px"/>
          <p:cNvPicPr>
            <a:picLocks noChangeAspect="1" noChangeArrowheads="1"/>
          </p:cNvPicPr>
          <p:nvPr userDrawn="1"/>
        </p:nvPicPr>
        <p:blipFill>
          <a:blip r:embed="rId3" cstate="print"/>
          <a:srcRect/>
          <a:stretch>
            <a:fillRect/>
          </a:stretch>
        </p:blipFill>
        <p:spPr bwMode="auto">
          <a:xfrm>
            <a:off x="7236296" y="6198428"/>
            <a:ext cx="1476325" cy="59807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71DC0-0F8C-4023-9932-DEA2428B8EFC}"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71DC0-0F8C-4023-9932-DEA2428B8EFC}"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1"/>
            <a:ext cx="8229600" cy="3989040"/>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7171DC0-0F8C-4023-9932-DEA2428B8EFC}"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8AB1D-193B-401B-AB8E-853D639613DB}" type="slidenum">
              <a:rPr lang="en-GB" smtClean="0"/>
              <a:t>‹#›</a:t>
            </a:fld>
            <a:endParaRPr lang="en-GB"/>
          </a:p>
        </p:txBody>
      </p:sp>
      <p:pic>
        <p:nvPicPr>
          <p:cNvPr id="7" name="Picture 6"/>
          <p:cNvPicPr/>
          <p:nvPr userDrawn="1"/>
        </p:nvPicPr>
        <p:blipFill>
          <a:blip r:embed="rId2" cstate="print"/>
          <a:srcRect/>
          <a:stretch>
            <a:fillRect/>
          </a:stretch>
        </p:blipFill>
        <p:spPr bwMode="auto">
          <a:xfrm>
            <a:off x="467544" y="6214718"/>
            <a:ext cx="1653390" cy="590222"/>
          </a:xfrm>
          <a:prstGeom prst="rect">
            <a:avLst/>
          </a:prstGeom>
          <a:noFill/>
          <a:ln w="9525">
            <a:noFill/>
            <a:miter lim="800000"/>
            <a:headEnd/>
            <a:tailEnd/>
          </a:ln>
        </p:spPr>
      </p:pic>
      <p:pic>
        <p:nvPicPr>
          <p:cNvPr id="8" name="Picture 7" descr="lscb_logo_200px"/>
          <p:cNvPicPr>
            <a:picLocks noChangeAspect="1" noChangeArrowheads="1"/>
          </p:cNvPicPr>
          <p:nvPr userDrawn="1"/>
        </p:nvPicPr>
        <p:blipFill>
          <a:blip r:embed="rId3" cstate="print"/>
          <a:srcRect/>
          <a:stretch>
            <a:fillRect/>
          </a:stretch>
        </p:blipFill>
        <p:spPr bwMode="auto">
          <a:xfrm>
            <a:off x="7164288" y="6206864"/>
            <a:ext cx="1476325" cy="59807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71DC0-0F8C-4023-9932-DEA2428B8EFC}"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171DC0-0F8C-4023-9932-DEA2428B8EFC}"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171DC0-0F8C-4023-9932-DEA2428B8EFC}"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171DC0-0F8C-4023-9932-DEA2428B8EFC}"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71DC0-0F8C-4023-9932-DEA2428B8EFC}"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71DC0-0F8C-4023-9932-DEA2428B8EFC}"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71DC0-0F8C-4023-9932-DEA2428B8EFC}"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8AB1D-193B-401B-AB8E-853D639613D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71DC0-0F8C-4023-9932-DEA2428B8EFC}" type="datetimeFigureOut">
              <a:rPr lang="en-GB" smtClean="0"/>
              <a:t>19/11/2018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8AB1D-193B-401B-AB8E-853D639613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chievingforchildren.org.uk/early-help-assessm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9979-1E93-4CAC-A64A-9A5542972219}"/>
              </a:ext>
            </a:extLst>
          </p:cNvPr>
          <p:cNvSpPr>
            <a:spLocks noGrp="1"/>
          </p:cNvSpPr>
          <p:nvPr>
            <p:ph type="title"/>
          </p:nvPr>
        </p:nvSpPr>
        <p:spPr/>
        <p:txBody>
          <a:bodyPr/>
          <a:lstStyle/>
          <a:p>
            <a:r>
              <a:rPr lang="en-GB" dirty="0"/>
              <a:t>Scenario</a:t>
            </a:r>
          </a:p>
        </p:txBody>
      </p:sp>
      <p:sp>
        <p:nvSpPr>
          <p:cNvPr id="3" name="Content Placeholder 2">
            <a:extLst>
              <a:ext uri="{FF2B5EF4-FFF2-40B4-BE49-F238E27FC236}">
                <a16:creationId xmlns:a16="http://schemas.microsoft.com/office/drawing/2014/main" id="{0C34349C-BFFF-4754-B703-FBC237A251C5}"/>
              </a:ext>
            </a:extLst>
          </p:cNvPr>
          <p:cNvSpPr>
            <a:spLocks noGrp="1"/>
          </p:cNvSpPr>
          <p:nvPr>
            <p:ph idx="1"/>
          </p:nvPr>
        </p:nvSpPr>
        <p:spPr/>
        <p:txBody>
          <a:bodyPr>
            <a:normAutofit/>
          </a:bodyPr>
          <a:lstStyle/>
          <a:p>
            <a:r>
              <a:rPr lang="en-GB" sz="1600" dirty="0"/>
              <a:t>Leonie is in year 8 and you are in the evening of the first day of a residential. Leonie appears to be very upset and is crying when the children are asked to get changed and ready for bed.</a:t>
            </a:r>
          </a:p>
          <a:p>
            <a:r>
              <a:rPr lang="en-GB" sz="1600" dirty="0"/>
              <a:t>When you speak to her she says that she “can’t go home” and repeats “I can’t do it any more.” When you ask her explain that to you she says that she can’t hide it any longer and shows you her lower back where you can see what appear to be bruises.</a:t>
            </a:r>
          </a:p>
          <a:p>
            <a:r>
              <a:rPr lang="en-GB" sz="1600" dirty="0"/>
              <a:t>You then ask her to tell you more about what has happened and she just keeps repeating that she can’t go home and she can’t do this any more. Leonie is a quiet student. You have no knowledge of any previous concerns of this nature, but she has been identified as a pupil who may need some additional support with self esteem / confidence.</a:t>
            </a:r>
          </a:p>
          <a:p>
            <a:endParaRPr lang="en-GB" sz="1600" dirty="0"/>
          </a:p>
          <a:p>
            <a:r>
              <a:rPr lang="en-GB" sz="1600" b="1" dirty="0"/>
              <a:t>What do you do?</a:t>
            </a:r>
          </a:p>
          <a:p>
            <a:pPr marL="0" indent="0">
              <a:buNone/>
            </a:pPr>
            <a:endParaRPr lang="en-GB" sz="1600" b="1" dirty="0"/>
          </a:p>
        </p:txBody>
      </p:sp>
    </p:spTree>
    <p:extLst>
      <p:ext uri="{BB962C8B-B14F-4D97-AF65-F5344CB8AC3E}">
        <p14:creationId xmlns:p14="http://schemas.microsoft.com/office/powerpoint/2010/main" val="111234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vulnerability</a:t>
            </a:r>
          </a:p>
        </p:txBody>
      </p:sp>
      <p:sp>
        <p:nvSpPr>
          <p:cNvPr id="3" name="Content Placeholder 2"/>
          <p:cNvSpPr>
            <a:spLocks noGrp="1"/>
          </p:cNvSpPr>
          <p:nvPr>
            <p:ph idx="1"/>
          </p:nvPr>
        </p:nvSpPr>
        <p:spPr>
          <a:xfrm>
            <a:off x="457200" y="1340768"/>
            <a:ext cx="8229600" cy="4464496"/>
          </a:xfrm>
        </p:spPr>
        <p:txBody>
          <a:bodyPr>
            <a:normAutofit fontScale="70000" lnSpcReduction="20000"/>
          </a:bodyPr>
          <a:lstStyle/>
          <a:p>
            <a:pPr>
              <a:buNone/>
            </a:pPr>
            <a:r>
              <a:rPr lang="en-GB" sz="3100" dirty="0"/>
              <a:t>Children may be more vulnerable to being harmed if they are:</a:t>
            </a:r>
          </a:p>
          <a:p>
            <a:r>
              <a:rPr lang="en-GB" sz="3100" dirty="0"/>
              <a:t>Babies</a:t>
            </a:r>
          </a:p>
          <a:p>
            <a:r>
              <a:rPr lang="en-GB" altLang="en-US" sz="3100" dirty="0">
                <a:solidFill>
                  <a:srgbClr val="000000"/>
                </a:solidFill>
                <a:ea typeface="Microsoft YaHei" charset="0"/>
                <a:cs typeface="Calibri" pitchFamily="34" charset="0"/>
              </a:rPr>
              <a:t>Young carers</a:t>
            </a:r>
            <a:endParaRPr lang="en-GB" sz="3100" dirty="0"/>
          </a:p>
          <a:p>
            <a:r>
              <a:rPr lang="en-GB" sz="3100" dirty="0"/>
              <a:t>Have a learning difficulty or disability </a:t>
            </a:r>
          </a:p>
          <a:p>
            <a:r>
              <a:rPr lang="en-GB" sz="3100" dirty="0"/>
              <a:t>Children in care or in secure accommodation</a:t>
            </a:r>
          </a:p>
          <a:p>
            <a:r>
              <a:rPr lang="en-GB" sz="3100" dirty="0"/>
              <a:t>Privately fostered</a:t>
            </a:r>
          </a:p>
          <a:p>
            <a:pPr>
              <a:lnSpc>
                <a:spcPct val="90000"/>
              </a:lnSpc>
              <a:spcBef>
                <a:spcPts val="1088"/>
              </a:spcBef>
            </a:pPr>
            <a:r>
              <a:rPr lang="en-GB" altLang="en-US" sz="3100" dirty="0">
                <a:solidFill>
                  <a:srgbClr val="000000"/>
                </a:solidFill>
                <a:ea typeface="Microsoft YaHei" charset="0"/>
                <a:cs typeface="Calibri" pitchFamily="34" charset="0"/>
              </a:rPr>
              <a:t>Those experimenting with drugs and alcohol</a:t>
            </a:r>
          </a:p>
          <a:p>
            <a:pPr>
              <a:lnSpc>
                <a:spcPct val="90000"/>
              </a:lnSpc>
              <a:spcBef>
                <a:spcPts val="1088"/>
              </a:spcBef>
            </a:pPr>
            <a:r>
              <a:rPr lang="en-GB" altLang="en-US" sz="3100" dirty="0">
                <a:solidFill>
                  <a:srgbClr val="000000"/>
                </a:solidFill>
                <a:ea typeface="Microsoft YaHei" charset="0"/>
                <a:cs typeface="Calibri" pitchFamily="34" charset="0"/>
              </a:rPr>
              <a:t>Those with a history of child abuse</a:t>
            </a:r>
          </a:p>
          <a:p>
            <a:pPr>
              <a:lnSpc>
                <a:spcPct val="90000"/>
              </a:lnSpc>
              <a:spcBef>
                <a:spcPts val="1088"/>
              </a:spcBef>
            </a:pPr>
            <a:r>
              <a:rPr lang="en-GB" altLang="en-US" sz="3100" dirty="0">
                <a:solidFill>
                  <a:srgbClr val="000000"/>
                </a:solidFill>
                <a:ea typeface="Microsoft YaHei" charset="0"/>
                <a:cs typeface="Calibri" pitchFamily="34" charset="0"/>
              </a:rPr>
              <a:t>Those with parents who misuse drugs and alcohol</a:t>
            </a:r>
          </a:p>
          <a:p>
            <a:pPr>
              <a:lnSpc>
                <a:spcPct val="90000"/>
              </a:lnSpc>
              <a:spcBef>
                <a:spcPts val="1088"/>
              </a:spcBef>
            </a:pPr>
            <a:r>
              <a:rPr lang="en-GB" altLang="en-US" sz="3100" dirty="0">
                <a:solidFill>
                  <a:srgbClr val="000000"/>
                </a:solidFill>
                <a:ea typeface="Microsoft YaHei" charset="0"/>
                <a:cs typeface="Calibri" pitchFamily="34" charset="0"/>
              </a:rPr>
              <a:t>Those who have experienced or witnessed domestic violence</a:t>
            </a:r>
          </a:p>
          <a:p>
            <a:r>
              <a:rPr lang="en-GB" sz="3100" dirty="0"/>
              <a:t>Children or parents with disabilities or learning difficulties </a:t>
            </a:r>
          </a:p>
          <a:p>
            <a:r>
              <a:rPr lang="en-GB" sz="3100" dirty="0"/>
              <a:t>Families with chaotic, unsettled or transient lifestyles</a:t>
            </a:r>
          </a:p>
          <a:p>
            <a:endParaRPr lang="en-GB" dirty="0"/>
          </a:p>
          <a:p>
            <a:endParaRPr lang="en-GB" dirty="0"/>
          </a:p>
        </p:txBody>
      </p:sp>
    </p:spTree>
    <p:extLst>
      <p:ext uri="{BB962C8B-B14F-4D97-AF65-F5344CB8AC3E}">
        <p14:creationId xmlns:p14="http://schemas.microsoft.com/office/powerpoint/2010/main" val="312208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altLang="en-US" dirty="0">
                <a:cs typeface="Arial" charset="0"/>
              </a:rPr>
              <a:t>Recognition-</a:t>
            </a:r>
            <a:r>
              <a:rPr lang="en-GB" b="1" dirty="0"/>
              <a:t>Activity</a:t>
            </a:r>
            <a:br>
              <a:rPr lang="en-GB" b="1" dirty="0"/>
            </a:br>
            <a:endParaRPr lang="en-GB" dirty="0"/>
          </a:p>
        </p:txBody>
      </p:sp>
      <p:sp>
        <p:nvSpPr>
          <p:cNvPr id="8" name="Content Placeholder 7"/>
          <p:cNvSpPr>
            <a:spLocks noGrp="1"/>
          </p:cNvSpPr>
          <p:nvPr>
            <p:ph idx="1"/>
          </p:nvPr>
        </p:nvSpPr>
        <p:spPr>
          <a:xfrm>
            <a:off x="457200" y="1268760"/>
            <a:ext cx="8229600" cy="4320481"/>
          </a:xfrm>
        </p:spPr>
        <p:txBody>
          <a:bodyPr>
            <a:normAutofit/>
          </a:bodyPr>
          <a:lstStyle/>
          <a:p>
            <a:pPr lvl="1">
              <a:lnSpc>
                <a:spcPct val="90000"/>
              </a:lnSpc>
              <a:buFont typeface="Arial" charset="0"/>
              <a:buChar char="•"/>
            </a:pPr>
            <a:endParaRPr lang="en-GB" altLang="en-US" dirty="0">
              <a:solidFill>
                <a:srgbClr val="002060"/>
              </a:solidFill>
              <a:cs typeface="Arial" charset="0"/>
            </a:endParaRPr>
          </a:p>
          <a:p>
            <a:pPr lvl="1">
              <a:lnSpc>
                <a:spcPct val="90000"/>
              </a:lnSpc>
              <a:buFont typeface="Arial" charset="0"/>
              <a:buChar char="•"/>
            </a:pPr>
            <a:endParaRPr lang="en-GB" altLang="en-US" dirty="0">
              <a:solidFill>
                <a:srgbClr val="002060"/>
              </a:solidFill>
              <a:cs typeface="Arial" charset="0"/>
            </a:endParaRPr>
          </a:p>
          <a:p>
            <a:pPr lvl="1">
              <a:lnSpc>
                <a:spcPct val="90000"/>
              </a:lnSpc>
              <a:buFont typeface="Arial" charset="0"/>
              <a:buChar char="•"/>
            </a:pPr>
            <a:r>
              <a:rPr lang="en-GB" altLang="en-US" dirty="0">
                <a:cs typeface="Arial" charset="0"/>
              </a:rPr>
              <a:t>Physical abuse</a:t>
            </a:r>
          </a:p>
          <a:p>
            <a:pPr lvl="1">
              <a:lnSpc>
                <a:spcPct val="90000"/>
              </a:lnSpc>
              <a:buFont typeface="Arial" charset="0"/>
              <a:buChar char="•"/>
            </a:pPr>
            <a:r>
              <a:rPr lang="en-GB" altLang="en-US" dirty="0">
                <a:cs typeface="Arial" charset="0"/>
              </a:rPr>
              <a:t>Sexual abuse</a:t>
            </a:r>
          </a:p>
          <a:p>
            <a:pPr lvl="1">
              <a:lnSpc>
                <a:spcPct val="90000"/>
              </a:lnSpc>
              <a:buFont typeface="Arial" charset="0"/>
              <a:buChar char="•"/>
            </a:pPr>
            <a:r>
              <a:rPr lang="en-GB" altLang="en-US" dirty="0">
                <a:cs typeface="Arial" charset="0"/>
              </a:rPr>
              <a:t>Emotional abuse</a:t>
            </a:r>
          </a:p>
          <a:p>
            <a:pPr lvl="1">
              <a:lnSpc>
                <a:spcPct val="90000"/>
              </a:lnSpc>
              <a:buFont typeface="Arial" charset="0"/>
              <a:buChar char="•"/>
            </a:pPr>
            <a:r>
              <a:rPr lang="en-GB" altLang="en-US" dirty="0">
                <a:cs typeface="Arial" charset="0"/>
              </a:rPr>
              <a:t>Neglect</a:t>
            </a:r>
          </a:p>
          <a:p>
            <a:pPr eaLnBrk="0" hangingPunct="0">
              <a:lnSpc>
                <a:spcPct val="90000"/>
              </a:lnSpc>
              <a:defRPr/>
            </a:pPr>
            <a:endParaRPr lang="en-GB" dirty="0"/>
          </a:p>
          <a:p>
            <a:pPr eaLnBrk="0" hangingPunct="0">
              <a:lnSpc>
                <a:spcPct val="90000"/>
              </a:lnSpc>
              <a:defRPr/>
            </a:pPr>
            <a:endParaRPr lang="en-GB" dirty="0"/>
          </a:p>
          <a:p>
            <a:pPr eaLnBrk="0" hangingPunct="0">
              <a:lnSpc>
                <a:spcPct val="90000"/>
              </a:lnSpc>
              <a:defRPr/>
            </a:pPr>
            <a:r>
              <a:rPr lang="en-GB" dirty="0"/>
              <a:t>In your groups write down 3-5 signs or symptoms for each category of abuse under four age groups: Pick the age group that you work with the most: 5-10 and 11-18 years</a:t>
            </a:r>
          </a:p>
          <a:p>
            <a:pPr marL="0" indent="0">
              <a:buNone/>
            </a:pPr>
            <a:endParaRPr lang="en-GB" dirty="0"/>
          </a:p>
        </p:txBody>
      </p:sp>
    </p:spTree>
    <p:extLst>
      <p:ext uri="{BB962C8B-B14F-4D97-AF65-F5344CB8AC3E}">
        <p14:creationId xmlns:p14="http://schemas.microsoft.com/office/powerpoint/2010/main" val="334197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EF8D-7C8A-454D-A26C-60F0D975A836}"/>
              </a:ext>
            </a:extLst>
          </p:cNvPr>
          <p:cNvSpPr>
            <a:spLocks noGrp="1"/>
          </p:cNvSpPr>
          <p:nvPr>
            <p:ph type="title"/>
          </p:nvPr>
        </p:nvSpPr>
        <p:spPr/>
        <p:txBody>
          <a:bodyPr>
            <a:normAutofit fontScale="90000"/>
          </a:bodyPr>
          <a:lstStyle/>
          <a:p>
            <a:r>
              <a:rPr lang="en-GB" dirty="0"/>
              <a:t>What factors might we look out for when assessing a safeguarding need?</a:t>
            </a:r>
          </a:p>
        </p:txBody>
      </p:sp>
      <p:sp>
        <p:nvSpPr>
          <p:cNvPr id="3" name="Content Placeholder 2">
            <a:extLst>
              <a:ext uri="{FF2B5EF4-FFF2-40B4-BE49-F238E27FC236}">
                <a16:creationId xmlns:a16="http://schemas.microsoft.com/office/drawing/2014/main" id="{9891B66A-2D89-4EE9-A70E-0ECC4A9AD85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63341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generated with very high confidence">
            <a:extLst>
              <a:ext uri="{FF2B5EF4-FFF2-40B4-BE49-F238E27FC236}">
                <a16:creationId xmlns:a16="http://schemas.microsoft.com/office/drawing/2014/main" id="{A9B02735-471E-4952-8983-28A92036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737" y="1061357"/>
            <a:ext cx="7492063" cy="5396825"/>
          </a:xfrm>
          <a:prstGeom prst="rect">
            <a:avLst/>
          </a:prstGeom>
        </p:spPr>
      </p:pic>
      <p:sp>
        <p:nvSpPr>
          <p:cNvPr id="2" name="Title 1"/>
          <p:cNvSpPr>
            <a:spLocks noGrp="1"/>
          </p:cNvSpPr>
          <p:nvPr>
            <p:ph type="title"/>
          </p:nvPr>
        </p:nvSpPr>
        <p:spPr>
          <a:xfrm>
            <a:off x="457200" y="-90264"/>
            <a:ext cx="8229600" cy="1143000"/>
          </a:xfrm>
        </p:spPr>
        <p:txBody>
          <a:bodyPr>
            <a:noAutofit/>
          </a:bodyPr>
          <a:lstStyle/>
          <a:p>
            <a:r>
              <a:rPr lang="en-GB" sz="3200" dirty="0"/>
              <a:t>Assessment Framework Triangle – a quick game</a:t>
            </a:r>
          </a:p>
        </p:txBody>
      </p:sp>
      <p:sp>
        <p:nvSpPr>
          <p:cNvPr id="7" name="TextBox 6"/>
          <p:cNvSpPr txBox="1"/>
          <p:nvPr/>
        </p:nvSpPr>
        <p:spPr>
          <a:xfrm>
            <a:off x="179512" y="1052736"/>
            <a:ext cx="2016224" cy="1477328"/>
          </a:xfrm>
          <a:prstGeom prst="rect">
            <a:avLst/>
          </a:prstGeom>
          <a:solidFill>
            <a:srgbClr val="FFFF00"/>
          </a:solidFill>
        </p:spPr>
        <p:txBody>
          <a:bodyPr wrap="square" rtlCol="0">
            <a:spAutoFit/>
          </a:bodyPr>
          <a:lstStyle/>
          <a:p>
            <a:r>
              <a:rPr lang="en-GB" dirty="0"/>
              <a:t>Match the dimensions with the domain of the assessment  area.</a:t>
            </a:r>
          </a:p>
          <a:p>
            <a:endParaRPr lang="en-GB" dirty="0"/>
          </a:p>
        </p:txBody>
      </p:sp>
      <p:sp>
        <p:nvSpPr>
          <p:cNvPr id="11" name="Rectangle 10">
            <a:extLst>
              <a:ext uri="{FF2B5EF4-FFF2-40B4-BE49-F238E27FC236}">
                <a16:creationId xmlns:a16="http://schemas.microsoft.com/office/drawing/2014/main" id="{40DF14D6-B9B6-44EC-A1C4-E85DA9702084}"/>
              </a:ext>
            </a:extLst>
          </p:cNvPr>
          <p:cNvSpPr/>
          <p:nvPr/>
        </p:nvSpPr>
        <p:spPr>
          <a:xfrm rot="18296705">
            <a:off x="482634" y="2512275"/>
            <a:ext cx="4118519" cy="1520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15D68D4-3F58-4848-830B-128DDB2DCB4E}"/>
              </a:ext>
            </a:extLst>
          </p:cNvPr>
          <p:cNvSpPr/>
          <p:nvPr/>
        </p:nvSpPr>
        <p:spPr>
          <a:xfrm>
            <a:off x="2745327" y="5214939"/>
            <a:ext cx="5203936" cy="845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B4D5A7C-F340-4396-8C88-E7A2562BCF33}"/>
              </a:ext>
            </a:extLst>
          </p:cNvPr>
          <p:cNvSpPr/>
          <p:nvPr/>
        </p:nvSpPr>
        <p:spPr>
          <a:xfrm rot="3292735">
            <a:off x="5686385" y="2542923"/>
            <a:ext cx="3520458" cy="1235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528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Assessment Framework Triangle</a:t>
            </a:r>
          </a:p>
        </p:txBody>
      </p:sp>
      <p:pic>
        <p:nvPicPr>
          <p:cNvPr id="6" name="Picture 5">
            <a:extLst>
              <a:ext uri="{FF2B5EF4-FFF2-40B4-BE49-F238E27FC236}">
                <a16:creationId xmlns:a16="http://schemas.microsoft.com/office/drawing/2014/main" id="{7228EE65-1B70-4F44-926E-BD2763F85F13}"/>
              </a:ext>
            </a:extLst>
          </p:cNvPr>
          <p:cNvPicPr>
            <a:picLocks noChangeAspect="1"/>
          </p:cNvPicPr>
          <p:nvPr/>
        </p:nvPicPr>
        <p:blipFill>
          <a:blip r:embed="rId3"/>
          <a:stretch>
            <a:fillRect/>
          </a:stretch>
        </p:blipFill>
        <p:spPr>
          <a:xfrm>
            <a:off x="1151620" y="1119155"/>
            <a:ext cx="6840760" cy="4927666"/>
          </a:xfrm>
          <a:prstGeom prst="rect">
            <a:avLst/>
          </a:prstGeom>
        </p:spPr>
      </p:pic>
    </p:spTree>
    <p:extLst>
      <p:ext uri="{BB962C8B-B14F-4D97-AF65-F5344CB8AC3E}">
        <p14:creationId xmlns:p14="http://schemas.microsoft.com/office/powerpoint/2010/main" val="106031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information do we have on the Children at School</a:t>
            </a:r>
          </a:p>
        </p:txBody>
      </p:sp>
      <p:sp>
        <p:nvSpPr>
          <p:cNvPr id="3" name="Content Placeholder 2"/>
          <p:cNvSpPr>
            <a:spLocks noGrp="1"/>
          </p:cNvSpPr>
          <p:nvPr>
            <p:ph idx="1"/>
          </p:nvPr>
        </p:nvSpPr>
        <p:spPr/>
        <p:txBody>
          <a:bodyPr/>
          <a:lstStyle/>
          <a:p>
            <a:endParaRPr lang="en-GB" dirty="0"/>
          </a:p>
          <a:p>
            <a:r>
              <a:rPr lang="en-GB" dirty="0"/>
              <a:t>What information do we have at school that might help us identify a vulnerable child?</a:t>
            </a:r>
          </a:p>
        </p:txBody>
      </p:sp>
    </p:spTree>
    <p:extLst>
      <p:ext uri="{BB962C8B-B14F-4D97-AF65-F5344CB8AC3E}">
        <p14:creationId xmlns:p14="http://schemas.microsoft.com/office/powerpoint/2010/main" val="93758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Framework Exercise</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US" sz="3600" dirty="0"/>
              <a:t>Looking at the domains and dimensions on the assessment framework triangle-identify for which of the dimensions would you/or the school have information regarding the child &amp; their family</a:t>
            </a:r>
            <a:endParaRPr lang="en-GB" sz="3600" dirty="0"/>
          </a:p>
        </p:txBody>
      </p:sp>
    </p:spTree>
    <p:extLst>
      <p:ext uri="{BB962C8B-B14F-4D97-AF65-F5344CB8AC3E}">
        <p14:creationId xmlns:p14="http://schemas.microsoft.com/office/powerpoint/2010/main" val="291809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F684-382C-43C1-A17B-1D1BF99AE584}"/>
              </a:ext>
            </a:extLst>
          </p:cNvPr>
          <p:cNvSpPr>
            <a:spLocks noGrp="1"/>
          </p:cNvSpPr>
          <p:nvPr>
            <p:ph type="title"/>
          </p:nvPr>
        </p:nvSpPr>
        <p:spPr/>
        <p:txBody>
          <a:bodyPr>
            <a:normAutofit fontScale="90000"/>
          </a:bodyPr>
          <a:lstStyle/>
          <a:p>
            <a:r>
              <a:rPr lang="en-GB" dirty="0"/>
              <a:t>Using the assessment framework, assess Jane’s situation</a:t>
            </a:r>
          </a:p>
        </p:txBody>
      </p:sp>
      <p:sp>
        <p:nvSpPr>
          <p:cNvPr id="3" name="Content Placeholder 2">
            <a:extLst>
              <a:ext uri="{FF2B5EF4-FFF2-40B4-BE49-F238E27FC236}">
                <a16:creationId xmlns:a16="http://schemas.microsoft.com/office/drawing/2014/main" id="{5A954B45-4231-47A9-859B-46C326EB3F15}"/>
              </a:ext>
            </a:extLst>
          </p:cNvPr>
          <p:cNvSpPr>
            <a:spLocks noGrp="1"/>
          </p:cNvSpPr>
          <p:nvPr>
            <p:ph idx="1"/>
          </p:nvPr>
        </p:nvSpPr>
        <p:spPr/>
        <p:txBody>
          <a:bodyPr>
            <a:normAutofit/>
          </a:bodyPr>
          <a:lstStyle/>
          <a:p>
            <a:pPr marL="0" indent="0">
              <a:buNone/>
            </a:pPr>
            <a:r>
              <a:rPr lang="en-US" dirty="0"/>
              <a:t>Jane is in year 10. Her attendance has been steadily getting worse over the past six months and is now at 78%. When she is in school she sometimes misses lessons and goes to the medical </a:t>
            </a:r>
            <a:r>
              <a:rPr lang="en-US" dirty="0" err="1"/>
              <a:t>centre</a:t>
            </a:r>
            <a:r>
              <a:rPr lang="en-US" dirty="0"/>
              <a:t>. She has received a number warnings for lack of school uniform, a negative attitude and lack of homework. </a:t>
            </a:r>
          </a:p>
          <a:p>
            <a:pPr marL="0" indent="0">
              <a:buNone/>
            </a:pPr>
            <a:endParaRPr lang="en-US" dirty="0"/>
          </a:p>
          <a:p>
            <a:pPr marL="0" indent="0">
              <a:buNone/>
            </a:pPr>
            <a:r>
              <a:rPr lang="en-US" dirty="0"/>
              <a:t>In her recent 1:1 tutor discussion, she disclosed that her mum was more interested in her younger brother than her. </a:t>
            </a:r>
          </a:p>
        </p:txBody>
      </p:sp>
    </p:spTree>
    <p:extLst>
      <p:ext uri="{BB962C8B-B14F-4D97-AF65-F5344CB8AC3E}">
        <p14:creationId xmlns:p14="http://schemas.microsoft.com/office/powerpoint/2010/main" val="91647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617D-BEE3-4765-BCD3-199C81F5D6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A2B483-60FE-4A54-BF89-72BA8306A87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CCABFFA-3945-4BF2-9F9B-62E779B954FC}"/>
              </a:ext>
            </a:extLst>
          </p:cNvPr>
          <p:cNvPicPr>
            <a:picLocks noChangeAspect="1"/>
          </p:cNvPicPr>
          <p:nvPr/>
        </p:nvPicPr>
        <p:blipFill>
          <a:blip r:embed="rId2"/>
          <a:stretch>
            <a:fillRect/>
          </a:stretch>
        </p:blipFill>
        <p:spPr>
          <a:xfrm>
            <a:off x="827584" y="661575"/>
            <a:ext cx="6840760" cy="4927666"/>
          </a:xfrm>
          <a:prstGeom prst="rect">
            <a:avLst/>
          </a:prstGeom>
        </p:spPr>
      </p:pic>
      <p:sp>
        <p:nvSpPr>
          <p:cNvPr id="6" name="Oval 5">
            <a:extLst>
              <a:ext uri="{FF2B5EF4-FFF2-40B4-BE49-F238E27FC236}">
                <a16:creationId xmlns:a16="http://schemas.microsoft.com/office/drawing/2014/main" id="{3A60D8B7-01B5-4121-AA4B-FA0C2417BA96}"/>
              </a:ext>
            </a:extLst>
          </p:cNvPr>
          <p:cNvSpPr/>
          <p:nvPr/>
        </p:nvSpPr>
        <p:spPr>
          <a:xfrm>
            <a:off x="2455089" y="1792494"/>
            <a:ext cx="782724" cy="24774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A1A714D-57EF-40B3-91B1-ECF6C8BF7E74}"/>
              </a:ext>
            </a:extLst>
          </p:cNvPr>
          <p:cNvSpPr/>
          <p:nvPr/>
        </p:nvSpPr>
        <p:spPr>
          <a:xfrm>
            <a:off x="5796136" y="2276872"/>
            <a:ext cx="1368152" cy="288032"/>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59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8D3D-A153-448B-A21E-117952C182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2C794C-FACA-4900-9C9B-A517E48AD09D}"/>
              </a:ext>
            </a:extLst>
          </p:cNvPr>
          <p:cNvSpPr>
            <a:spLocks noGrp="1"/>
          </p:cNvSpPr>
          <p:nvPr>
            <p:ph idx="1"/>
          </p:nvPr>
        </p:nvSpPr>
        <p:spPr/>
        <p:txBody>
          <a:bodyPr/>
          <a:lstStyle/>
          <a:p>
            <a:pPr marL="0" indent="0">
              <a:buNone/>
            </a:pPr>
            <a:r>
              <a:rPr lang="en-US" dirty="0"/>
              <a:t>She has not attended school for the past three days. In form time on Tuesday, Chloe, Jane’s friend, said that on Friday Chloe went to a party and didn’t go home until Sunday. She said that Jane’s mum didn’t know where she was on Saturday but isn’t worried because she often stays out overnight and always comes back in the end   </a:t>
            </a:r>
          </a:p>
          <a:p>
            <a:endParaRPr lang="en-GB" dirty="0"/>
          </a:p>
        </p:txBody>
      </p:sp>
    </p:spTree>
    <p:extLst>
      <p:ext uri="{BB962C8B-B14F-4D97-AF65-F5344CB8AC3E}">
        <p14:creationId xmlns:p14="http://schemas.microsoft.com/office/powerpoint/2010/main" val="53003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dirty="0"/>
            </a:br>
            <a:br>
              <a:rPr lang="en-GB" dirty="0"/>
            </a:br>
            <a:endParaRPr lang="en-GB" dirty="0"/>
          </a:p>
        </p:txBody>
      </p:sp>
      <p:sp>
        <p:nvSpPr>
          <p:cNvPr id="6" name="Subtitle 5"/>
          <p:cNvSpPr>
            <a:spLocks noGrp="1"/>
          </p:cNvSpPr>
          <p:nvPr>
            <p:ph type="subTitle" idx="1"/>
          </p:nvPr>
        </p:nvSpPr>
        <p:spPr>
          <a:xfrm>
            <a:off x="975323" y="2780928"/>
            <a:ext cx="6797077" cy="2376264"/>
          </a:xfrm>
        </p:spPr>
        <p:txBody>
          <a:bodyPr>
            <a:normAutofit/>
          </a:bodyPr>
          <a:lstStyle/>
          <a:p>
            <a:r>
              <a:rPr lang="en-GB" b="1" dirty="0"/>
              <a:t>LSCB Safeguarding Children: A Shared Responsibility (Level 2)</a:t>
            </a:r>
          </a:p>
          <a:p>
            <a:endParaRPr lang="en-GB" b="1" dirty="0"/>
          </a:p>
          <a:p>
            <a:r>
              <a:rPr lang="en-GB" b="1" dirty="0"/>
              <a:t>Session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617D-BEE3-4765-BCD3-199C81F5D6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A2B483-60FE-4A54-BF89-72BA8306A87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CCABFFA-3945-4BF2-9F9B-62E779B954FC}"/>
              </a:ext>
            </a:extLst>
          </p:cNvPr>
          <p:cNvPicPr>
            <a:picLocks noChangeAspect="1"/>
          </p:cNvPicPr>
          <p:nvPr/>
        </p:nvPicPr>
        <p:blipFill>
          <a:blip r:embed="rId2"/>
          <a:stretch>
            <a:fillRect/>
          </a:stretch>
        </p:blipFill>
        <p:spPr>
          <a:xfrm>
            <a:off x="827584" y="661575"/>
            <a:ext cx="6840760" cy="4927666"/>
          </a:xfrm>
          <a:prstGeom prst="rect">
            <a:avLst/>
          </a:prstGeom>
        </p:spPr>
      </p:pic>
      <p:sp>
        <p:nvSpPr>
          <p:cNvPr id="6" name="Oval 5">
            <a:extLst>
              <a:ext uri="{FF2B5EF4-FFF2-40B4-BE49-F238E27FC236}">
                <a16:creationId xmlns:a16="http://schemas.microsoft.com/office/drawing/2014/main" id="{3A60D8B7-01B5-4121-AA4B-FA0C2417BA96}"/>
              </a:ext>
            </a:extLst>
          </p:cNvPr>
          <p:cNvSpPr/>
          <p:nvPr/>
        </p:nvSpPr>
        <p:spPr>
          <a:xfrm>
            <a:off x="2455089" y="1792494"/>
            <a:ext cx="782724" cy="24774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105688C-A0E2-4DC1-BB27-C1A5E96C2141}"/>
              </a:ext>
            </a:extLst>
          </p:cNvPr>
          <p:cNvSpPr/>
          <p:nvPr/>
        </p:nvSpPr>
        <p:spPr>
          <a:xfrm>
            <a:off x="5364088" y="1804575"/>
            <a:ext cx="1296144" cy="40028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4863306-C538-4136-89BC-8526474ACE5B}"/>
              </a:ext>
            </a:extLst>
          </p:cNvPr>
          <p:cNvSpPr/>
          <p:nvPr/>
        </p:nvSpPr>
        <p:spPr>
          <a:xfrm>
            <a:off x="6100373" y="3028711"/>
            <a:ext cx="1296143" cy="42746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875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EB4-0A93-4537-8820-2E3B9267441E}"/>
              </a:ext>
            </a:extLst>
          </p:cNvPr>
          <p:cNvSpPr>
            <a:spLocks noGrp="1"/>
          </p:cNvSpPr>
          <p:nvPr>
            <p:ph type="title"/>
          </p:nvPr>
        </p:nvSpPr>
        <p:spPr/>
        <p:txBody>
          <a:bodyPr/>
          <a:lstStyle/>
          <a:p>
            <a:r>
              <a:rPr lang="en-GB" dirty="0"/>
              <a:t>Mum is invited into School</a:t>
            </a:r>
          </a:p>
        </p:txBody>
      </p:sp>
      <p:sp>
        <p:nvSpPr>
          <p:cNvPr id="3" name="Content Placeholder 2">
            <a:extLst>
              <a:ext uri="{FF2B5EF4-FFF2-40B4-BE49-F238E27FC236}">
                <a16:creationId xmlns:a16="http://schemas.microsoft.com/office/drawing/2014/main" id="{4FFB4029-615F-43BE-8ABC-C5FCCB16112E}"/>
              </a:ext>
            </a:extLst>
          </p:cNvPr>
          <p:cNvSpPr>
            <a:spLocks noGrp="1"/>
          </p:cNvSpPr>
          <p:nvPr>
            <p:ph idx="1"/>
          </p:nvPr>
        </p:nvSpPr>
        <p:spPr/>
        <p:txBody>
          <a:bodyPr/>
          <a:lstStyle/>
          <a:p>
            <a:r>
              <a:rPr lang="en-US" dirty="0"/>
              <a:t>Mum is a single parent and has a toddler to look after. She is supportive of the school but is struggling to cope with Jane.  </a:t>
            </a:r>
          </a:p>
          <a:p>
            <a:endParaRPr lang="en-US" dirty="0"/>
          </a:p>
          <a:p>
            <a:r>
              <a:rPr lang="en-US" dirty="0"/>
              <a:t>Mum notes that Jane’s father has recently been trying to contact the family and has left messages at home. She notes that her father walked out on the family when Jane’s younger brother was born. </a:t>
            </a:r>
          </a:p>
          <a:p>
            <a:endParaRPr lang="en-GB" dirty="0"/>
          </a:p>
        </p:txBody>
      </p:sp>
    </p:spTree>
    <p:extLst>
      <p:ext uri="{BB962C8B-B14F-4D97-AF65-F5344CB8AC3E}">
        <p14:creationId xmlns:p14="http://schemas.microsoft.com/office/powerpoint/2010/main" val="158762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617D-BEE3-4765-BCD3-199C81F5D6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A2B483-60FE-4A54-BF89-72BA8306A87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CCABFFA-3945-4BF2-9F9B-62E779B954FC}"/>
              </a:ext>
            </a:extLst>
          </p:cNvPr>
          <p:cNvPicPr>
            <a:picLocks noChangeAspect="1"/>
          </p:cNvPicPr>
          <p:nvPr/>
        </p:nvPicPr>
        <p:blipFill>
          <a:blip r:embed="rId2"/>
          <a:stretch>
            <a:fillRect/>
          </a:stretch>
        </p:blipFill>
        <p:spPr>
          <a:xfrm>
            <a:off x="827584" y="661575"/>
            <a:ext cx="6840760" cy="4927666"/>
          </a:xfrm>
          <a:prstGeom prst="rect">
            <a:avLst/>
          </a:prstGeom>
        </p:spPr>
      </p:pic>
      <p:sp>
        <p:nvSpPr>
          <p:cNvPr id="6" name="Oval 5">
            <a:extLst>
              <a:ext uri="{FF2B5EF4-FFF2-40B4-BE49-F238E27FC236}">
                <a16:creationId xmlns:a16="http://schemas.microsoft.com/office/drawing/2014/main" id="{3A60D8B7-01B5-4121-AA4B-FA0C2417BA96}"/>
              </a:ext>
            </a:extLst>
          </p:cNvPr>
          <p:cNvSpPr/>
          <p:nvPr/>
        </p:nvSpPr>
        <p:spPr>
          <a:xfrm>
            <a:off x="2455089" y="1792494"/>
            <a:ext cx="782724" cy="24774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105688C-A0E2-4DC1-BB27-C1A5E96C2141}"/>
              </a:ext>
            </a:extLst>
          </p:cNvPr>
          <p:cNvSpPr/>
          <p:nvPr/>
        </p:nvSpPr>
        <p:spPr>
          <a:xfrm>
            <a:off x="5364088" y="1804575"/>
            <a:ext cx="1296144" cy="40028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4863306-C538-4136-89BC-8526474ACE5B}"/>
              </a:ext>
            </a:extLst>
          </p:cNvPr>
          <p:cNvSpPr/>
          <p:nvPr/>
        </p:nvSpPr>
        <p:spPr>
          <a:xfrm>
            <a:off x="6100373" y="3028711"/>
            <a:ext cx="1296143" cy="42746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2290B18-62F1-4905-AD10-E87EA810FF8C}"/>
              </a:ext>
            </a:extLst>
          </p:cNvPr>
          <p:cNvSpPr/>
          <p:nvPr/>
        </p:nvSpPr>
        <p:spPr>
          <a:xfrm>
            <a:off x="1351439" y="2837376"/>
            <a:ext cx="1103649" cy="427466"/>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71BE50A-1B61-4CD0-8545-CD1BC81C1E67}"/>
              </a:ext>
            </a:extLst>
          </p:cNvPr>
          <p:cNvSpPr/>
          <p:nvPr/>
        </p:nvSpPr>
        <p:spPr>
          <a:xfrm>
            <a:off x="1475656" y="2040243"/>
            <a:ext cx="1762157" cy="42149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947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FAA3-2E63-44F9-96BA-C179EE3C51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C57937-895D-4A7D-B066-01F699F28191}"/>
              </a:ext>
            </a:extLst>
          </p:cNvPr>
          <p:cNvSpPr>
            <a:spLocks noGrp="1"/>
          </p:cNvSpPr>
          <p:nvPr>
            <p:ph idx="1"/>
          </p:nvPr>
        </p:nvSpPr>
        <p:spPr/>
        <p:txBody>
          <a:bodyPr/>
          <a:lstStyle/>
          <a:p>
            <a:r>
              <a:rPr lang="en-GB" dirty="0"/>
              <a:t>A member of staff contacts you to say that they are worried about Jane. They noticed some scratches on her arm. </a:t>
            </a:r>
          </a:p>
          <a:p>
            <a:endParaRPr lang="en-GB" dirty="0"/>
          </a:p>
          <a:p>
            <a:r>
              <a:rPr lang="en-GB" dirty="0"/>
              <a:t>There is increasing concern that the young person is hanging around in King Charles Park – a known spot for drug dealers - at night. </a:t>
            </a:r>
          </a:p>
        </p:txBody>
      </p:sp>
    </p:spTree>
    <p:extLst>
      <p:ext uri="{BB962C8B-B14F-4D97-AF65-F5344CB8AC3E}">
        <p14:creationId xmlns:p14="http://schemas.microsoft.com/office/powerpoint/2010/main" val="281742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617D-BEE3-4765-BCD3-199C81F5D6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A2B483-60FE-4A54-BF89-72BA8306A87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CCABFFA-3945-4BF2-9F9B-62E779B954FC}"/>
              </a:ext>
            </a:extLst>
          </p:cNvPr>
          <p:cNvPicPr>
            <a:picLocks noChangeAspect="1"/>
          </p:cNvPicPr>
          <p:nvPr/>
        </p:nvPicPr>
        <p:blipFill>
          <a:blip r:embed="rId2"/>
          <a:stretch>
            <a:fillRect/>
          </a:stretch>
        </p:blipFill>
        <p:spPr>
          <a:xfrm>
            <a:off x="827584" y="661575"/>
            <a:ext cx="6840760" cy="4927666"/>
          </a:xfrm>
          <a:prstGeom prst="rect">
            <a:avLst/>
          </a:prstGeom>
        </p:spPr>
      </p:pic>
      <p:sp>
        <p:nvSpPr>
          <p:cNvPr id="5" name="Oval 4">
            <a:extLst>
              <a:ext uri="{FF2B5EF4-FFF2-40B4-BE49-F238E27FC236}">
                <a16:creationId xmlns:a16="http://schemas.microsoft.com/office/drawing/2014/main" id="{776DFDB3-7A1E-4AEF-B909-5A6B0DE87973}"/>
              </a:ext>
            </a:extLst>
          </p:cNvPr>
          <p:cNvSpPr/>
          <p:nvPr/>
        </p:nvSpPr>
        <p:spPr>
          <a:xfrm>
            <a:off x="2843808" y="1417638"/>
            <a:ext cx="792088" cy="288032"/>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A60D8B7-01B5-4121-AA4B-FA0C2417BA96}"/>
              </a:ext>
            </a:extLst>
          </p:cNvPr>
          <p:cNvSpPr/>
          <p:nvPr/>
        </p:nvSpPr>
        <p:spPr>
          <a:xfrm>
            <a:off x="2455089" y="1792494"/>
            <a:ext cx="782724" cy="24774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105688C-A0E2-4DC1-BB27-C1A5E96C2141}"/>
              </a:ext>
            </a:extLst>
          </p:cNvPr>
          <p:cNvSpPr/>
          <p:nvPr/>
        </p:nvSpPr>
        <p:spPr>
          <a:xfrm>
            <a:off x="5364088" y="1804575"/>
            <a:ext cx="1296144" cy="400289"/>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4863306-C538-4136-89BC-8526474ACE5B}"/>
              </a:ext>
            </a:extLst>
          </p:cNvPr>
          <p:cNvSpPr/>
          <p:nvPr/>
        </p:nvSpPr>
        <p:spPr>
          <a:xfrm>
            <a:off x="6100373" y="3028711"/>
            <a:ext cx="1296143" cy="42746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2290B18-62F1-4905-AD10-E87EA810FF8C}"/>
              </a:ext>
            </a:extLst>
          </p:cNvPr>
          <p:cNvSpPr/>
          <p:nvPr/>
        </p:nvSpPr>
        <p:spPr>
          <a:xfrm>
            <a:off x="1351439" y="2837376"/>
            <a:ext cx="1103649" cy="427466"/>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71BE50A-1B61-4CD0-8545-CD1BC81C1E67}"/>
              </a:ext>
            </a:extLst>
          </p:cNvPr>
          <p:cNvSpPr/>
          <p:nvPr/>
        </p:nvSpPr>
        <p:spPr>
          <a:xfrm>
            <a:off x="1475656" y="2040243"/>
            <a:ext cx="1762157" cy="42149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025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How do we decide who to involve?</a:t>
            </a:r>
          </a:p>
        </p:txBody>
      </p:sp>
      <p:sp>
        <p:nvSpPr>
          <p:cNvPr id="3" name="Content Placeholder 2"/>
          <p:cNvSpPr>
            <a:spLocks noGrp="1"/>
          </p:cNvSpPr>
          <p:nvPr>
            <p:ph idx="1"/>
          </p:nvPr>
        </p:nvSpPr>
        <p:spPr/>
        <p:txBody>
          <a:bodyPr/>
          <a:lstStyle/>
          <a:p>
            <a:endParaRPr lang="en-GB"/>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208912" cy="44189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7704" y="4149080"/>
            <a:ext cx="1224136" cy="720080"/>
          </a:xfrm>
          <a:prstGeom prst="rect">
            <a:avLst/>
          </a:prstGeom>
          <a:solidFill>
            <a:schemeClr val="bg1"/>
          </a:solidFill>
        </p:spPr>
        <p:txBody>
          <a:bodyPr wrap="square" rtlCol="0">
            <a:spAutoFit/>
          </a:bodyPr>
          <a:lstStyle/>
          <a:p>
            <a:endParaRPr lang="en-GB"/>
          </a:p>
        </p:txBody>
      </p:sp>
      <p:sp>
        <p:nvSpPr>
          <p:cNvPr id="7" name="TextBox 6"/>
          <p:cNvSpPr txBox="1"/>
          <p:nvPr/>
        </p:nvSpPr>
        <p:spPr>
          <a:xfrm>
            <a:off x="2915816" y="2977679"/>
            <a:ext cx="1728192" cy="720080"/>
          </a:xfrm>
          <a:prstGeom prst="rect">
            <a:avLst/>
          </a:prstGeom>
          <a:solidFill>
            <a:schemeClr val="bg1"/>
          </a:solidFill>
        </p:spPr>
        <p:txBody>
          <a:bodyPr wrap="square" rtlCol="0">
            <a:spAutoFit/>
          </a:bodyPr>
          <a:lstStyle/>
          <a:p>
            <a:endParaRPr lang="en-GB"/>
          </a:p>
        </p:txBody>
      </p:sp>
      <p:sp>
        <p:nvSpPr>
          <p:cNvPr id="8" name="TextBox 7"/>
          <p:cNvSpPr txBox="1"/>
          <p:nvPr/>
        </p:nvSpPr>
        <p:spPr>
          <a:xfrm>
            <a:off x="4932040" y="2977679"/>
            <a:ext cx="1728192" cy="720080"/>
          </a:xfrm>
          <a:prstGeom prst="rect">
            <a:avLst/>
          </a:prstGeom>
          <a:solidFill>
            <a:schemeClr val="bg1"/>
          </a:solidFill>
        </p:spPr>
        <p:txBody>
          <a:bodyPr wrap="square" rtlCol="0">
            <a:spAutoFit/>
          </a:bodyPr>
          <a:lstStyle/>
          <a:p>
            <a:endParaRPr lang="en-GB"/>
          </a:p>
        </p:txBody>
      </p:sp>
      <p:sp>
        <p:nvSpPr>
          <p:cNvPr id="9" name="TextBox 8"/>
          <p:cNvSpPr txBox="1"/>
          <p:nvPr/>
        </p:nvSpPr>
        <p:spPr>
          <a:xfrm>
            <a:off x="6228184" y="4002114"/>
            <a:ext cx="1728192" cy="867045"/>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203389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Continuum of need</a:t>
            </a:r>
          </a:p>
        </p:txBody>
      </p:sp>
      <p:sp>
        <p:nvSpPr>
          <p:cNvPr id="3" name="Content Placeholder 2"/>
          <p:cNvSpPr>
            <a:spLocks noGrp="1"/>
          </p:cNvSpPr>
          <p:nvPr>
            <p:ph idx="1"/>
          </p:nvPr>
        </p:nvSpPr>
        <p:spPr/>
        <p:txBody>
          <a:bodyPr/>
          <a:lstStyle/>
          <a:p>
            <a:endParaRPr lang="en-GB"/>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208912" cy="44189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18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BC44-D804-4B26-8974-BB1A62B1C667}"/>
              </a:ext>
            </a:extLst>
          </p:cNvPr>
          <p:cNvSpPr>
            <a:spLocks noGrp="1"/>
          </p:cNvSpPr>
          <p:nvPr>
            <p:ph type="title"/>
          </p:nvPr>
        </p:nvSpPr>
        <p:spPr/>
        <p:txBody>
          <a:bodyPr/>
          <a:lstStyle/>
          <a:p>
            <a:r>
              <a:rPr lang="en-GB" dirty="0"/>
              <a:t>What we could do</a:t>
            </a:r>
          </a:p>
        </p:txBody>
      </p:sp>
      <p:sp>
        <p:nvSpPr>
          <p:cNvPr id="3" name="Content Placeholder 2">
            <a:extLst>
              <a:ext uri="{FF2B5EF4-FFF2-40B4-BE49-F238E27FC236}">
                <a16:creationId xmlns:a16="http://schemas.microsoft.com/office/drawing/2014/main" id="{A897C4C7-5F84-4332-AB35-CC03D899C7D8}"/>
              </a:ext>
            </a:extLst>
          </p:cNvPr>
          <p:cNvSpPr>
            <a:spLocks noGrp="1"/>
          </p:cNvSpPr>
          <p:nvPr>
            <p:ph idx="1"/>
          </p:nvPr>
        </p:nvSpPr>
        <p:spPr/>
        <p:txBody>
          <a:bodyPr/>
          <a:lstStyle/>
          <a:p>
            <a:r>
              <a:rPr lang="en-GB" dirty="0"/>
              <a:t>How might we help Jane?</a:t>
            </a:r>
          </a:p>
          <a:p>
            <a:endParaRPr lang="en-GB" dirty="0"/>
          </a:p>
          <a:p>
            <a:r>
              <a:rPr lang="en-GB" dirty="0"/>
              <a:t>How do we determine what, if any help we can give her and her mother. </a:t>
            </a:r>
          </a:p>
        </p:txBody>
      </p:sp>
    </p:spTree>
    <p:extLst>
      <p:ext uri="{BB962C8B-B14F-4D97-AF65-F5344CB8AC3E}">
        <p14:creationId xmlns:p14="http://schemas.microsoft.com/office/powerpoint/2010/main" val="277986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Early Help Assessment</a:t>
            </a:r>
          </a:p>
        </p:txBody>
      </p:sp>
      <p:sp>
        <p:nvSpPr>
          <p:cNvPr id="3" name="Content Placeholder 2"/>
          <p:cNvSpPr>
            <a:spLocks noGrp="1"/>
          </p:cNvSpPr>
          <p:nvPr>
            <p:ph idx="1"/>
          </p:nvPr>
        </p:nvSpPr>
        <p:spPr>
          <a:xfrm>
            <a:off x="457200" y="1672208"/>
            <a:ext cx="8229600" cy="3989040"/>
          </a:xfrm>
        </p:spPr>
        <p:txBody>
          <a:bodyPr>
            <a:normAutofit lnSpcReduction="10000"/>
          </a:bodyPr>
          <a:lstStyle/>
          <a:p>
            <a:pPr>
              <a:buFont typeface="Arial" charset="0"/>
              <a:buChar char="•"/>
            </a:pPr>
            <a:r>
              <a:rPr lang="en-GB" dirty="0"/>
              <a:t>The EHA is a shared </a:t>
            </a:r>
            <a:r>
              <a:rPr lang="en-GB" b="1" dirty="0"/>
              <a:t>assessment and planning tool </a:t>
            </a:r>
            <a:r>
              <a:rPr lang="en-GB" dirty="0"/>
              <a:t>to help us in our work with children, young people and families.</a:t>
            </a:r>
          </a:p>
          <a:p>
            <a:endParaRPr lang="en-GB" dirty="0"/>
          </a:p>
          <a:p>
            <a:pPr>
              <a:buFont typeface="Arial" charset="0"/>
              <a:buChar char="•"/>
            </a:pPr>
            <a:r>
              <a:rPr lang="en-GB" dirty="0"/>
              <a:t>The EHA is beneficial where children need the support of more than one agency to address their additional needs, or when their needs are not clear</a:t>
            </a:r>
          </a:p>
          <a:p>
            <a:pPr>
              <a:buFont typeface="Arial" charset="0"/>
              <a:buChar char="•"/>
            </a:pPr>
            <a:endParaRPr lang="en-GB" dirty="0"/>
          </a:p>
          <a:p>
            <a:pPr>
              <a:buFont typeface="Arial" charset="0"/>
              <a:buChar char="•"/>
            </a:pPr>
            <a:r>
              <a:rPr lang="en-GB" dirty="0"/>
              <a:t>Using the EHA will help to provide effective co-ordinated support as early as possible</a:t>
            </a:r>
          </a:p>
          <a:p>
            <a:pPr>
              <a:buFont typeface="Arial" charset="0"/>
              <a:buChar char="•"/>
            </a:pPr>
            <a:r>
              <a:rPr lang="en-GB" u="sng" dirty="0">
                <a:hlinkClick r:id="rId3"/>
              </a:rPr>
              <a:t>Early Help Assessment</a:t>
            </a:r>
            <a:endParaRPr lang="en-GB" dirty="0"/>
          </a:p>
          <a:p>
            <a:pPr>
              <a:buFont typeface="Arial" charset="0"/>
              <a:buChar char="•"/>
            </a:pPr>
            <a:endParaRPr lang="en-GB" dirty="0"/>
          </a:p>
        </p:txBody>
      </p:sp>
    </p:spTree>
    <p:extLst>
      <p:ext uri="{BB962C8B-B14F-4D97-AF65-F5344CB8AC3E}">
        <p14:creationId xmlns:p14="http://schemas.microsoft.com/office/powerpoint/2010/main" val="23905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0BA1-3927-4D68-9E40-189EC1CB9E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77BCBDF-CBCA-499F-B2C2-79940C985A8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8F43296-15C3-4F61-90E5-54577F54F334}"/>
              </a:ext>
            </a:extLst>
          </p:cNvPr>
          <p:cNvPicPr>
            <a:picLocks noChangeAspect="1"/>
          </p:cNvPicPr>
          <p:nvPr/>
        </p:nvPicPr>
        <p:blipFill rotWithShape="1">
          <a:blip r:embed="rId3"/>
          <a:srcRect l="8000" t="16401" r="7160" b="9051"/>
          <a:stretch/>
        </p:blipFill>
        <p:spPr>
          <a:xfrm>
            <a:off x="260343" y="214193"/>
            <a:ext cx="8435280" cy="5929751"/>
          </a:xfrm>
          <a:prstGeom prst="rect">
            <a:avLst/>
          </a:prstGeom>
        </p:spPr>
      </p:pic>
    </p:spTree>
    <p:extLst>
      <p:ext uri="{BB962C8B-B14F-4D97-AF65-F5344CB8AC3E}">
        <p14:creationId xmlns:p14="http://schemas.microsoft.com/office/powerpoint/2010/main" val="219023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0A61-5B8D-4B69-A748-34874E19CB0F}"/>
              </a:ext>
            </a:extLst>
          </p:cNvPr>
          <p:cNvSpPr>
            <a:spLocks noGrp="1"/>
          </p:cNvSpPr>
          <p:nvPr>
            <p:ph type="title"/>
          </p:nvPr>
        </p:nvSpPr>
        <p:spPr/>
        <p:txBody>
          <a:bodyPr/>
          <a:lstStyle/>
          <a:p>
            <a:r>
              <a:rPr lang="en-GB" dirty="0"/>
              <a:t>Before we start!</a:t>
            </a:r>
          </a:p>
        </p:txBody>
      </p:sp>
      <p:sp>
        <p:nvSpPr>
          <p:cNvPr id="3" name="Content Placeholder 2">
            <a:extLst>
              <a:ext uri="{FF2B5EF4-FFF2-40B4-BE49-F238E27FC236}">
                <a16:creationId xmlns:a16="http://schemas.microsoft.com/office/drawing/2014/main" id="{283EAA0F-B162-40D7-A133-716BE80AC6E5}"/>
              </a:ext>
            </a:extLst>
          </p:cNvPr>
          <p:cNvSpPr>
            <a:spLocks noGrp="1"/>
          </p:cNvSpPr>
          <p:nvPr>
            <p:ph idx="1"/>
          </p:nvPr>
        </p:nvSpPr>
        <p:spPr/>
        <p:txBody>
          <a:bodyPr/>
          <a:lstStyle/>
          <a:p>
            <a:r>
              <a:rPr lang="en-GB" dirty="0"/>
              <a:t>Try to avoid looking through the booklet… it will spoil the surprise!</a:t>
            </a:r>
          </a:p>
        </p:txBody>
      </p:sp>
    </p:spTree>
    <p:extLst>
      <p:ext uri="{BB962C8B-B14F-4D97-AF65-F5344CB8AC3E}">
        <p14:creationId xmlns:p14="http://schemas.microsoft.com/office/powerpoint/2010/main" val="353219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105D-82A3-4845-8533-DE4E471CD6E8}"/>
              </a:ext>
            </a:extLst>
          </p:cNvPr>
          <p:cNvSpPr>
            <a:spLocks noGrp="1"/>
          </p:cNvSpPr>
          <p:nvPr>
            <p:ph type="title"/>
          </p:nvPr>
        </p:nvSpPr>
        <p:spPr/>
        <p:txBody>
          <a:bodyPr/>
          <a:lstStyle/>
          <a:p>
            <a:r>
              <a:rPr lang="en-GB" dirty="0"/>
              <a:t>Once complete might lead to a TAC</a:t>
            </a:r>
          </a:p>
        </p:txBody>
      </p:sp>
      <p:sp>
        <p:nvSpPr>
          <p:cNvPr id="3" name="Content Placeholder 2">
            <a:extLst>
              <a:ext uri="{FF2B5EF4-FFF2-40B4-BE49-F238E27FC236}">
                <a16:creationId xmlns:a16="http://schemas.microsoft.com/office/drawing/2014/main" id="{E2D7B029-57AE-4624-8635-CC538620837A}"/>
              </a:ext>
            </a:extLst>
          </p:cNvPr>
          <p:cNvSpPr>
            <a:spLocks noGrp="1"/>
          </p:cNvSpPr>
          <p:nvPr>
            <p:ph idx="1"/>
          </p:nvPr>
        </p:nvSpPr>
        <p:spPr/>
        <p:txBody>
          <a:bodyPr/>
          <a:lstStyle/>
          <a:p>
            <a:r>
              <a:rPr lang="en-GB" dirty="0"/>
              <a:t>Team around the child</a:t>
            </a:r>
          </a:p>
          <a:p>
            <a:r>
              <a:rPr lang="en-GB" dirty="0"/>
              <a:t>Meets ‘regularly’ to discuss how the child is getting on.</a:t>
            </a:r>
          </a:p>
          <a:p>
            <a:r>
              <a:rPr lang="en-GB" dirty="0"/>
              <a:t>Formally closed</a:t>
            </a:r>
          </a:p>
          <a:p>
            <a:r>
              <a:rPr lang="en-GB" dirty="0"/>
              <a:t>Usually led by a member of Children’s Services</a:t>
            </a:r>
          </a:p>
          <a:p>
            <a:r>
              <a:rPr lang="en-GB" dirty="0"/>
              <a:t>School often facilitates the meeting</a:t>
            </a:r>
          </a:p>
          <a:p>
            <a:r>
              <a:rPr lang="en-GB" dirty="0"/>
              <a:t>Child, Parent, school, school nurse, Tier 2 worker</a:t>
            </a:r>
          </a:p>
        </p:txBody>
      </p:sp>
    </p:spTree>
    <p:extLst>
      <p:ext uri="{BB962C8B-B14F-4D97-AF65-F5344CB8AC3E}">
        <p14:creationId xmlns:p14="http://schemas.microsoft.com/office/powerpoint/2010/main" val="345474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2696-E024-4C05-9DA3-A65EB31185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D747EE-DC1D-4805-8CB4-880441DD0F7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932F5E2-7720-4A70-8E76-938745D90E23}"/>
              </a:ext>
            </a:extLst>
          </p:cNvPr>
          <p:cNvPicPr>
            <a:picLocks noChangeAspect="1"/>
          </p:cNvPicPr>
          <p:nvPr/>
        </p:nvPicPr>
        <p:blipFill rotWithShape="1">
          <a:blip r:embed="rId2"/>
          <a:srcRect l="8000" t="18500" r="7160" b="10101"/>
          <a:stretch/>
        </p:blipFill>
        <p:spPr>
          <a:xfrm>
            <a:off x="444929" y="274638"/>
            <a:ext cx="8229600" cy="5540723"/>
          </a:xfrm>
          <a:prstGeom prst="rect">
            <a:avLst/>
          </a:prstGeom>
        </p:spPr>
      </p:pic>
    </p:spTree>
    <p:extLst>
      <p:ext uri="{BB962C8B-B14F-4D97-AF65-F5344CB8AC3E}">
        <p14:creationId xmlns:p14="http://schemas.microsoft.com/office/powerpoint/2010/main" val="102205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C6F-2067-4C77-BBF8-ACDC1CAF1E8B}"/>
              </a:ext>
            </a:extLst>
          </p:cNvPr>
          <p:cNvSpPr>
            <a:spLocks noGrp="1"/>
          </p:cNvSpPr>
          <p:nvPr>
            <p:ph type="title"/>
          </p:nvPr>
        </p:nvSpPr>
        <p:spPr/>
        <p:txBody>
          <a:bodyPr/>
          <a:lstStyle/>
          <a:p>
            <a:r>
              <a:rPr lang="en-GB" dirty="0"/>
              <a:t>Let’s consider Jane</a:t>
            </a:r>
          </a:p>
        </p:txBody>
      </p:sp>
      <p:pic>
        <p:nvPicPr>
          <p:cNvPr id="4" name="Picture 6">
            <a:extLst>
              <a:ext uri="{FF2B5EF4-FFF2-40B4-BE49-F238E27FC236}">
                <a16:creationId xmlns:a16="http://schemas.microsoft.com/office/drawing/2014/main" id="{9CF41840-3866-4957-8461-02FFB1629B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1681" y="1844824"/>
            <a:ext cx="5460638" cy="29523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83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445B-345C-4C29-B699-7A103D4CAB2D}"/>
              </a:ext>
            </a:extLst>
          </p:cNvPr>
          <p:cNvSpPr>
            <a:spLocks noGrp="1"/>
          </p:cNvSpPr>
          <p:nvPr>
            <p:ph type="title"/>
          </p:nvPr>
        </p:nvSpPr>
        <p:spPr/>
        <p:txBody>
          <a:bodyPr/>
          <a:lstStyle/>
          <a:p>
            <a:r>
              <a:rPr lang="en-GB" dirty="0"/>
              <a:t>Any questions?</a:t>
            </a:r>
          </a:p>
        </p:txBody>
      </p:sp>
      <p:sp>
        <p:nvSpPr>
          <p:cNvPr id="3" name="Content Placeholder 2">
            <a:extLst>
              <a:ext uri="{FF2B5EF4-FFF2-40B4-BE49-F238E27FC236}">
                <a16:creationId xmlns:a16="http://schemas.microsoft.com/office/drawing/2014/main" id="{6C86DF43-AA22-42CA-86D3-00A2A96E54B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4157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457200" y="1268760"/>
            <a:ext cx="8229600" cy="5040560"/>
          </a:xfrm>
        </p:spPr>
        <p:txBody>
          <a:bodyPr>
            <a:normAutofit fontScale="70000" lnSpcReduction="20000"/>
          </a:bodyPr>
          <a:lstStyle/>
          <a:p>
            <a:pPr marL="0" lvl="0" indent="0">
              <a:buNone/>
            </a:pPr>
            <a:r>
              <a:rPr lang="en-US" dirty="0"/>
              <a:t>Session 1</a:t>
            </a:r>
          </a:p>
          <a:p>
            <a:r>
              <a:rPr lang="en-US" dirty="0"/>
              <a:t>To provide an overview of local and national statistics, emerging themes and trends in safeguarding an child protection</a:t>
            </a:r>
          </a:p>
          <a:p>
            <a:pPr lvl="0"/>
            <a:r>
              <a:rPr lang="en-US" dirty="0"/>
              <a:t>To give an understanding of effective multi agency communication and information sharing</a:t>
            </a:r>
          </a:p>
          <a:p>
            <a:pPr lvl="0"/>
            <a:r>
              <a:rPr lang="en-US" dirty="0"/>
              <a:t>To consider how this might look at school</a:t>
            </a:r>
          </a:p>
          <a:p>
            <a:r>
              <a:rPr lang="en-US" dirty="0"/>
              <a:t>To consider the referral and assessment process when safeguarding concerns are identified</a:t>
            </a:r>
          </a:p>
          <a:p>
            <a:pPr marL="0" lvl="0" indent="0">
              <a:buNone/>
            </a:pPr>
            <a:endParaRPr lang="en-US" dirty="0"/>
          </a:p>
          <a:p>
            <a:pPr lvl="0"/>
            <a:endParaRPr lang="en-US" dirty="0"/>
          </a:p>
          <a:p>
            <a:pPr lvl="0"/>
            <a:endParaRPr lang="en-US" dirty="0"/>
          </a:p>
          <a:p>
            <a:pPr marL="0" lvl="0" indent="0">
              <a:buNone/>
            </a:pPr>
            <a:r>
              <a:rPr lang="en-US" dirty="0"/>
              <a:t>Session 2</a:t>
            </a:r>
          </a:p>
          <a:p>
            <a:pPr lvl="0"/>
            <a:r>
              <a:rPr lang="en-US" dirty="0" err="1"/>
              <a:t>Undertsand</a:t>
            </a:r>
            <a:r>
              <a:rPr lang="en-US" dirty="0"/>
              <a:t> what the SPA is and how to make a referral</a:t>
            </a:r>
          </a:p>
          <a:p>
            <a:pPr lvl="0"/>
            <a:r>
              <a:rPr lang="en-US" dirty="0"/>
              <a:t>Understand some CP issues:</a:t>
            </a:r>
          </a:p>
          <a:p>
            <a:pPr lvl="1"/>
            <a:r>
              <a:rPr lang="en-US" dirty="0"/>
              <a:t>Private fostering</a:t>
            </a:r>
          </a:p>
          <a:p>
            <a:pPr lvl="1"/>
            <a:r>
              <a:rPr lang="en-US" dirty="0"/>
              <a:t>County lines</a:t>
            </a:r>
          </a:p>
          <a:p>
            <a:pPr lvl="1"/>
            <a:r>
              <a:rPr lang="en-US" dirty="0"/>
              <a:t>Trafficking</a:t>
            </a:r>
          </a:p>
          <a:p>
            <a:pPr lvl="1"/>
            <a:r>
              <a:rPr lang="en-US" dirty="0" err="1"/>
              <a:t>Radicalisation</a:t>
            </a:r>
            <a:endParaRPr lang="en-GB" dirty="0"/>
          </a:p>
        </p:txBody>
      </p:sp>
    </p:spTree>
    <p:extLst>
      <p:ext uri="{BB962C8B-B14F-4D97-AF65-F5344CB8AC3E}">
        <p14:creationId xmlns:p14="http://schemas.microsoft.com/office/powerpoint/2010/main" val="172923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Count the number of times the players in white pass the ball</a:t>
            </a:r>
          </a:p>
        </p:txBody>
      </p:sp>
      <p:pic>
        <p:nvPicPr>
          <p:cNvPr id="4" name="The Monkey Business Illus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22350" y="1600200"/>
            <a:ext cx="7097713" cy="3989388"/>
          </a:xfrm>
        </p:spPr>
      </p:pic>
    </p:spTree>
    <p:extLst>
      <p:ext uri="{BB962C8B-B14F-4D97-AF65-F5344CB8AC3E}">
        <p14:creationId xmlns:p14="http://schemas.microsoft.com/office/powerpoint/2010/main" val="4161162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endParaRPr lang="en-GB" dirty="0"/>
          </a:p>
        </p:txBody>
      </p:sp>
      <p:sp>
        <p:nvSpPr>
          <p:cNvPr id="3" name="Content Placeholder 2"/>
          <p:cNvSpPr>
            <a:spLocks noGrp="1"/>
          </p:cNvSpPr>
          <p:nvPr>
            <p:ph idx="1"/>
          </p:nvPr>
        </p:nvSpPr>
        <p:spPr/>
        <p:txBody>
          <a:bodyPr/>
          <a:lstStyle/>
          <a:p>
            <a:pPr marL="457200" lvl="0" indent="-457200">
              <a:buFont typeface="+mj-lt"/>
              <a:buAutoNum type="arabicPeriod"/>
            </a:pPr>
            <a:r>
              <a:rPr lang="en-GB" dirty="0"/>
              <a:t>Which form of abuse is the most common?</a:t>
            </a:r>
          </a:p>
          <a:p>
            <a:pPr marL="857250" lvl="1" indent="-457200"/>
            <a:r>
              <a:rPr lang="en-GB" dirty="0"/>
              <a:t>Neglect</a:t>
            </a:r>
          </a:p>
          <a:p>
            <a:pPr marL="457200" lvl="0" indent="-457200">
              <a:buFont typeface="+mj-lt"/>
              <a:buAutoNum type="arabicPeriod"/>
            </a:pPr>
            <a:r>
              <a:rPr lang="en-GB" dirty="0"/>
              <a:t>Which form of abuse has had the highest % increase in referrals in the last 5 years?</a:t>
            </a:r>
          </a:p>
          <a:p>
            <a:pPr marL="857250" lvl="1" indent="-457200"/>
            <a:r>
              <a:rPr lang="en-GB" dirty="0"/>
              <a:t>Sexual</a:t>
            </a:r>
          </a:p>
          <a:p>
            <a:pPr marL="457200" lvl="0" indent="-457200">
              <a:buFont typeface="+mj-lt"/>
              <a:buAutoNum type="arabicPeriod"/>
            </a:pPr>
            <a:r>
              <a:rPr lang="en-GB" dirty="0"/>
              <a:t>Are children safer now then they were a generation ago?</a:t>
            </a:r>
          </a:p>
          <a:p>
            <a:pPr marL="857250" lvl="1" indent="-457200"/>
            <a:r>
              <a:rPr lang="en-GB" dirty="0"/>
              <a:t>It depends</a:t>
            </a:r>
          </a:p>
          <a:p>
            <a:endParaRPr lang="en-GB" dirty="0"/>
          </a:p>
        </p:txBody>
      </p:sp>
    </p:spTree>
    <p:extLst>
      <p:ext uri="{BB962C8B-B14F-4D97-AF65-F5344CB8AC3E}">
        <p14:creationId xmlns:p14="http://schemas.microsoft.com/office/powerpoint/2010/main" val="3732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3"/>
          <a:srcRect l="55999" t="31112" r="20376" b="9778"/>
          <a:stretch/>
        </p:blipFill>
        <p:spPr>
          <a:xfrm>
            <a:off x="4572000" y="3212976"/>
            <a:ext cx="4392488" cy="3091010"/>
          </a:xfrm>
          <a:prstGeom prst="rect">
            <a:avLst/>
          </a:prstGeom>
        </p:spPr>
      </p:pic>
      <p:pic>
        <p:nvPicPr>
          <p:cNvPr id="4" name="Picture 3"/>
          <p:cNvPicPr>
            <a:picLocks noChangeAspect="1"/>
          </p:cNvPicPr>
          <p:nvPr/>
        </p:nvPicPr>
        <p:blipFill rotWithShape="1">
          <a:blip r:embed="rId4"/>
          <a:srcRect l="52345" t="22189" r="21093" b="16791"/>
          <a:stretch/>
        </p:blipFill>
        <p:spPr>
          <a:xfrm>
            <a:off x="35131" y="258290"/>
            <a:ext cx="4283968" cy="2767869"/>
          </a:xfrm>
          <a:prstGeom prst="rect">
            <a:avLst/>
          </a:prstGeom>
        </p:spPr>
      </p:pic>
      <p:pic>
        <p:nvPicPr>
          <p:cNvPr id="6" name="Picture 5"/>
          <p:cNvPicPr>
            <a:picLocks noChangeAspect="1"/>
          </p:cNvPicPr>
          <p:nvPr/>
        </p:nvPicPr>
        <p:blipFill rotWithShape="1">
          <a:blip r:embed="rId5"/>
          <a:srcRect l="54887" t="27240" r="22442" b="25852"/>
          <a:stretch/>
        </p:blipFill>
        <p:spPr>
          <a:xfrm>
            <a:off x="323528" y="3429000"/>
            <a:ext cx="3960440" cy="2304731"/>
          </a:xfrm>
          <a:prstGeom prst="rect">
            <a:avLst/>
          </a:prstGeom>
        </p:spPr>
      </p:pic>
      <p:pic>
        <p:nvPicPr>
          <p:cNvPr id="7" name="Picture 6"/>
          <p:cNvPicPr>
            <a:picLocks noChangeAspect="1"/>
          </p:cNvPicPr>
          <p:nvPr/>
        </p:nvPicPr>
        <p:blipFill rotWithShape="1">
          <a:blip r:embed="rId6"/>
          <a:srcRect l="56847" t="30711" r="20470" b="20594"/>
          <a:stretch/>
        </p:blipFill>
        <p:spPr>
          <a:xfrm>
            <a:off x="4356340" y="274638"/>
            <a:ext cx="4752529" cy="2869451"/>
          </a:xfrm>
          <a:prstGeom prst="rect">
            <a:avLst/>
          </a:prstGeom>
        </p:spPr>
      </p:pic>
    </p:spTree>
    <p:extLst>
      <p:ext uri="{BB962C8B-B14F-4D97-AF65-F5344CB8AC3E}">
        <p14:creationId xmlns:p14="http://schemas.microsoft.com/office/powerpoint/2010/main" val="96732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bg1">
                    <a:lumMod val="50000"/>
                  </a:schemeClr>
                </a:solidFill>
              </a:rPr>
              <a:t>Local Statistics- Kingston &amp; Richmond Child Protection Plans</a:t>
            </a:r>
            <a:endParaRPr lang="en-GB" dirty="0">
              <a:solidFill>
                <a:schemeClr val="bg1">
                  <a:lumMod val="50000"/>
                </a:schemeClr>
              </a:solidFill>
            </a:endParaRPr>
          </a:p>
        </p:txBody>
      </p:sp>
      <p:sp>
        <p:nvSpPr>
          <p:cNvPr id="5" name="Text Placeholder 4"/>
          <p:cNvSpPr>
            <a:spLocks noGrp="1"/>
          </p:cNvSpPr>
          <p:nvPr>
            <p:ph type="body" idx="1"/>
          </p:nvPr>
        </p:nvSpPr>
        <p:spPr/>
        <p:txBody>
          <a:bodyPr>
            <a:normAutofit fontScale="77500" lnSpcReduction="20000"/>
          </a:bodyPr>
          <a:lstStyle/>
          <a:p>
            <a:endParaRPr lang="en-US" u="sng" dirty="0"/>
          </a:p>
          <a:p>
            <a:r>
              <a:rPr lang="en-US" u="sng" dirty="0"/>
              <a:t>Richmond January 2018</a:t>
            </a:r>
          </a:p>
          <a:p>
            <a:endParaRPr lang="en-GB" dirty="0"/>
          </a:p>
        </p:txBody>
      </p:sp>
      <p:sp>
        <p:nvSpPr>
          <p:cNvPr id="6" name="Content Placeholder 5"/>
          <p:cNvSpPr>
            <a:spLocks noGrp="1"/>
          </p:cNvSpPr>
          <p:nvPr>
            <p:ph sz="half" idx="2"/>
          </p:nvPr>
        </p:nvSpPr>
        <p:spPr/>
        <p:txBody>
          <a:bodyPr>
            <a:normAutofit/>
          </a:bodyPr>
          <a:lstStyle/>
          <a:p>
            <a:r>
              <a:rPr lang="en-GB" dirty="0"/>
              <a:t>Sexual abuse 	5</a:t>
            </a:r>
          </a:p>
          <a:p>
            <a:r>
              <a:rPr lang="en-GB" dirty="0"/>
              <a:t>Neglect		41 </a:t>
            </a:r>
          </a:p>
          <a:p>
            <a:r>
              <a:rPr lang="en-GB" dirty="0"/>
              <a:t>Emotional abuse	42 </a:t>
            </a:r>
          </a:p>
          <a:p>
            <a:r>
              <a:rPr lang="en-GB" dirty="0"/>
              <a:t>Physical abuse	17 </a:t>
            </a:r>
          </a:p>
          <a:p>
            <a:endParaRPr lang="en-GB" dirty="0"/>
          </a:p>
        </p:txBody>
      </p:sp>
      <p:sp>
        <p:nvSpPr>
          <p:cNvPr id="7" name="Text Placeholder 6"/>
          <p:cNvSpPr>
            <a:spLocks noGrp="1"/>
          </p:cNvSpPr>
          <p:nvPr>
            <p:ph type="body" sz="quarter" idx="3"/>
          </p:nvPr>
        </p:nvSpPr>
        <p:spPr/>
        <p:txBody>
          <a:bodyPr>
            <a:normAutofit fontScale="77500" lnSpcReduction="20000"/>
          </a:bodyPr>
          <a:lstStyle/>
          <a:p>
            <a:endParaRPr lang="en-US" u="sng" dirty="0"/>
          </a:p>
          <a:p>
            <a:r>
              <a:rPr lang="en-US" u="sng" dirty="0"/>
              <a:t>Kingston December 2017</a:t>
            </a:r>
          </a:p>
          <a:p>
            <a:endParaRPr lang="en-GB" dirty="0"/>
          </a:p>
        </p:txBody>
      </p:sp>
      <p:sp>
        <p:nvSpPr>
          <p:cNvPr id="8" name="Content Placeholder 7"/>
          <p:cNvSpPr>
            <a:spLocks noGrp="1"/>
          </p:cNvSpPr>
          <p:nvPr>
            <p:ph sz="quarter" idx="4"/>
          </p:nvPr>
        </p:nvSpPr>
        <p:spPr/>
        <p:txBody>
          <a:bodyPr/>
          <a:lstStyle/>
          <a:p>
            <a:r>
              <a:rPr lang="en-GB" dirty="0"/>
              <a:t>Sexual abuse	 6 </a:t>
            </a:r>
          </a:p>
          <a:p>
            <a:r>
              <a:rPr lang="en-GB" dirty="0"/>
              <a:t>Neglect 		53 </a:t>
            </a:r>
          </a:p>
          <a:p>
            <a:r>
              <a:rPr lang="en-GB" dirty="0"/>
              <a:t>Emotional abuse	50</a:t>
            </a:r>
          </a:p>
          <a:p>
            <a:r>
              <a:rPr lang="en-GB" dirty="0"/>
              <a:t>Physical abuse	34 </a:t>
            </a:r>
          </a:p>
          <a:p>
            <a:endParaRPr lang="en-GB" u="sng" dirty="0"/>
          </a:p>
        </p:txBody>
      </p:sp>
      <p:pic>
        <p:nvPicPr>
          <p:cNvPr id="9" name="Picture 8" descr="lscb_logo_200px"/>
          <p:cNvPicPr>
            <a:picLocks noChangeAspect="1" noChangeArrowheads="1"/>
          </p:cNvPicPr>
          <p:nvPr/>
        </p:nvPicPr>
        <p:blipFill>
          <a:blip r:embed="rId3" cstate="print"/>
          <a:srcRect/>
          <a:stretch>
            <a:fillRect/>
          </a:stretch>
        </p:blipFill>
        <p:spPr bwMode="auto">
          <a:xfrm>
            <a:off x="6516216" y="5719591"/>
            <a:ext cx="2340421" cy="948132"/>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323528" y="5805264"/>
            <a:ext cx="1941422" cy="819807"/>
          </a:xfrm>
          <a:prstGeom prst="rect">
            <a:avLst/>
          </a:prstGeom>
          <a:noFill/>
          <a:ln w="9525">
            <a:noFill/>
            <a:miter lim="800000"/>
            <a:headEnd/>
            <a:tailEnd/>
          </a:ln>
        </p:spPr>
      </p:pic>
    </p:spTree>
    <p:extLst>
      <p:ext uri="{BB962C8B-B14F-4D97-AF65-F5344CB8AC3E}">
        <p14:creationId xmlns:p14="http://schemas.microsoft.com/office/powerpoint/2010/main" val="284612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vulnerability</a:t>
            </a:r>
          </a:p>
        </p:txBody>
      </p:sp>
      <p:sp>
        <p:nvSpPr>
          <p:cNvPr id="3" name="Content Placeholder 2"/>
          <p:cNvSpPr>
            <a:spLocks noGrp="1"/>
          </p:cNvSpPr>
          <p:nvPr>
            <p:ph idx="1"/>
          </p:nvPr>
        </p:nvSpPr>
        <p:spPr>
          <a:xfrm>
            <a:off x="457200" y="1340768"/>
            <a:ext cx="8229600" cy="4464496"/>
          </a:xfrm>
        </p:spPr>
        <p:txBody>
          <a:bodyPr>
            <a:normAutofit/>
          </a:bodyPr>
          <a:lstStyle/>
          <a:p>
            <a:r>
              <a:rPr lang="en-GB" dirty="0"/>
              <a:t>On your table, consider the factors that might make a child more vulnerable to abuse.</a:t>
            </a:r>
          </a:p>
          <a:p>
            <a:endParaRPr lang="en-GB" dirty="0"/>
          </a:p>
          <a:p>
            <a:r>
              <a:rPr lang="en-GB" dirty="0"/>
              <a:t>Jot down your thoughts in the booklet</a:t>
            </a:r>
          </a:p>
        </p:txBody>
      </p:sp>
      <p:sp>
        <p:nvSpPr>
          <p:cNvPr id="4" name="Star: 5 Points 3">
            <a:extLst>
              <a:ext uri="{FF2B5EF4-FFF2-40B4-BE49-F238E27FC236}">
                <a16:creationId xmlns:a16="http://schemas.microsoft.com/office/drawing/2014/main" id="{3E3C96F2-DC96-44DB-8624-CF629E4306BA}"/>
              </a:ext>
            </a:extLst>
          </p:cNvPr>
          <p:cNvSpPr/>
          <p:nvPr/>
        </p:nvSpPr>
        <p:spPr>
          <a:xfrm>
            <a:off x="387177" y="2605770"/>
            <a:ext cx="43204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885727"/>
      </p:ext>
    </p:extLst>
  </p:cSld>
  <p:clrMapOvr>
    <a:masterClrMapping/>
  </p:clrMapOvr>
</p:sld>
</file>

<file path=ppt/theme/theme1.xml><?xml version="1.0" encoding="utf-8"?>
<a:theme xmlns:a="http://schemas.openxmlformats.org/drawingml/2006/main" name="LSCB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B9C5CB2125B4AB95BCDBF73B8284D" ma:contentTypeVersion="8" ma:contentTypeDescription="Create a new document." ma:contentTypeScope="" ma:versionID="180e1b382038247c93fd2ac4ba4d1592">
  <xsd:schema xmlns:xsd="http://www.w3.org/2001/XMLSchema" xmlns:xs="http://www.w3.org/2001/XMLSchema" xmlns:p="http://schemas.microsoft.com/office/2006/metadata/properties" xmlns:ns2="0c6bea3b-ff4f-4c68-8a5c-2dbaef6959d7" targetNamespace="http://schemas.microsoft.com/office/2006/metadata/properties" ma:root="true" ma:fieldsID="709878bd8f804004f291d59b0a53cdbe" ns2:_="">
    <xsd:import namespace="0c6bea3b-ff4f-4c68-8a5c-2dbaef6959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6bea3b-ff4f-4c68-8a5c-2dbaef6959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25EC7E-DD67-4CEA-BA6F-DE014CBF0BE2}"/>
</file>

<file path=customXml/itemProps2.xml><?xml version="1.0" encoding="utf-8"?>
<ds:datastoreItem xmlns:ds="http://schemas.openxmlformats.org/officeDocument/2006/customXml" ds:itemID="{81641014-0184-438A-BD23-540A72741FC5}"/>
</file>

<file path=customXml/itemProps3.xml><?xml version="1.0" encoding="utf-8"?>
<ds:datastoreItem xmlns:ds="http://schemas.openxmlformats.org/officeDocument/2006/customXml" ds:itemID="{A1E675D6-96DD-49A8-8CF8-618EA827214F}"/>
</file>

<file path=docProps/app.xml><?xml version="1.0" encoding="utf-8"?>
<Properties xmlns="http://schemas.openxmlformats.org/officeDocument/2006/extended-properties" xmlns:vt="http://schemas.openxmlformats.org/officeDocument/2006/docPropsVTypes">
  <Template>LSCB Presentation Template</Template>
  <TotalTime>4630</TotalTime>
  <Words>1886</Words>
  <Application>Microsoft Office PowerPoint</Application>
  <PresentationFormat>On-screen Show (4:3)</PresentationFormat>
  <Paragraphs>263</Paragraphs>
  <Slides>33</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Microsoft YaHei</vt:lpstr>
      <vt:lpstr>Arial</vt:lpstr>
      <vt:lpstr>Calibri</vt:lpstr>
      <vt:lpstr>LSCB Presentation Template</vt:lpstr>
      <vt:lpstr>Scenario</vt:lpstr>
      <vt:lpstr>  </vt:lpstr>
      <vt:lpstr>Before we start!</vt:lpstr>
      <vt:lpstr>Aims</vt:lpstr>
      <vt:lpstr>Count the number of times the players in white pass the ball</vt:lpstr>
      <vt:lpstr>Quiz</vt:lpstr>
      <vt:lpstr>PowerPoint Presentation</vt:lpstr>
      <vt:lpstr>Local Statistics- Kingston &amp; Richmond Child Protection Plans</vt:lpstr>
      <vt:lpstr>Increased vulnerability</vt:lpstr>
      <vt:lpstr>Increased vulnerability</vt:lpstr>
      <vt:lpstr>Recognition-Activity </vt:lpstr>
      <vt:lpstr>What factors might we look out for when assessing a safeguarding need?</vt:lpstr>
      <vt:lpstr>Assessment Framework Triangle – a quick game</vt:lpstr>
      <vt:lpstr>Assessment Framework Triangle</vt:lpstr>
      <vt:lpstr>What information do we have on the Children at School</vt:lpstr>
      <vt:lpstr>Assessment Framework Exercise </vt:lpstr>
      <vt:lpstr>Using the assessment framework, assess Jane’s situation</vt:lpstr>
      <vt:lpstr>PowerPoint Presentation</vt:lpstr>
      <vt:lpstr>PowerPoint Presentation</vt:lpstr>
      <vt:lpstr>PowerPoint Presentation</vt:lpstr>
      <vt:lpstr>Mum is invited into School</vt:lpstr>
      <vt:lpstr>PowerPoint Presentation</vt:lpstr>
      <vt:lpstr>PowerPoint Presentation</vt:lpstr>
      <vt:lpstr>PowerPoint Presentation</vt:lpstr>
      <vt:lpstr>How do we decide who to involve?</vt:lpstr>
      <vt:lpstr>Continuum of need</vt:lpstr>
      <vt:lpstr>What we could do</vt:lpstr>
      <vt:lpstr>What is Early Help Assessment</vt:lpstr>
      <vt:lpstr>PowerPoint Presentation</vt:lpstr>
      <vt:lpstr>Once complete might lead to a TAC</vt:lpstr>
      <vt:lpstr>PowerPoint Presentation</vt:lpstr>
      <vt:lpstr>Let’s consider Jane</vt:lpstr>
      <vt:lpstr>Any questions?</vt:lpstr>
    </vt:vector>
  </TitlesOfParts>
  <Company>London Borough of Richmond Upon Thames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Campbell</dc:creator>
  <cp:lastModifiedBy>Matthew Close</cp:lastModifiedBy>
  <cp:revision>263</cp:revision>
  <cp:lastPrinted>2014-10-22T13:39:56Z</cp:lastPrinted>
  <dcterms:created xsi:type="dcterms:W3CDTF">2014-09-12T10:48:44Z</dcterms:created>
  <dcterms:modified xsi:type="dcterms:W3CDTF">2018-11-19T21:46:13Z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0x010100374B9C5CB2125B4AB95BCDBF73B8284D</vt:lpwstr>
  </property>
</Properties>
</file>