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 id="2147483813" r:id="rId5"/>
  </p:sldMasterIdLst>
  <p:notesMasterIdLst>
    <p:notesMasterId r:id="rId55"/>
  </p:notesMasterIdLst>
  <p:handoutMasterIdLst>
    <p:handoutMasterId r:id="rId56"/>
  </p:handoutMasterIdLst>
  <p:sldIdLst>
    <p:sldId id="381" r:id="rId6"/>
    <p:sldId id="382" r:id="rId7"/>
    <p:sldId id="384" r:id="rId8"/>
    <p:sldId id="319" r:id="rId9"/>
    <p:sldId id="348" r:id="rId10"/>
    <p:sldId id="349" r:id="rId11"/>
    <p:sldId id="326" r:id="rId12"/>
    <p:sldId id="350" r:id="rId13"/>
    <p:sldId id="356" r:id="rId14"/>
    <p:sldId id="376" r:id="rId15"/>
    <p:sldId id="357" r:id="rId16"/>
    <p:sldId id="373" r:id="rId17"/>
    <p:sldId id="374" r:id="rId18"/>
    <p:sldId id="377" r:id="rId19"/>
    <p:sldId id="358" r:id="rId20"/>
    <p:sldId id="359" r:id="rId21"/>
    <p:sldId id="360" r:id="rId22"/>
    <p:sldId id="378" r:id="rId23"/>
    <p:sldId id="362" r:id="rId24"/>
    <p:sldId id="337" r:id="rId25"/>
    <p:sldId id="354" r:id="rId26"/>
    <p:sldId id="364" r:id="rId27"/>
    <p:sldId id="353" r:id="rId28"/>
    <p:sldId id="352" r:id="rId29"/>
    <p:sldId id="375" r:id="rId30"/>
    <p:sldId id="361" r:id="rId31"/>
    <p:sldId id="366" r:id="rId32"/>
    <p:sldId id="386" r:id="rId33"/>
    <p:sldId id="387" r:id="rId34"/>
    <p:sldId id="365" r:id="rId35"/>
    <p:sldId id="385" r:id="rId36"/>
    <p:sldId id="334" r:id="rId37"/>
    <p:sldId id="363" r:id="rId38"/>
    <p:sldId id="338" r:id="rId39"/>
    <p:sldId id="379" r:id="rId40"/>
    <p:sldId id="342" r:id="rId41"/>
    <p:sldId id="341" r:id="rId42"/>
    <p:sldId id="368" r:id="rId43"/>
    <p:sldId id="333" r:id="rId44"/>
    <p:sldId id="339" r:id="rId45"/>
    <p:sldId id="370" r:id="rId46"/>
    <p:sldId id="343" r:id="rId47"/>
    <p:sldId id="371" r:id="rId48"/>
    <p:sldId id="325" r:id="rId49"/>
    <p:sldId id="380" r:id="rId50"/>
    <p:sldId id="372" r:id="rId51"/>
    <p:sldId id="388" r:id="rId52"/>
    <p:sldId id="345" r:id="rId53"/>
    <p:sldId id="347" r:id="rId5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32323"/>
    <a:srgbClr val="0000CC"/>
    <a:srgbClr val="ACACAC"/>
    <a:srgbClr val="AFAFAF"/>
    <a:srgbClr val="ADADAD"/>
    <a:srgbClr val="BABABA"/>
    <a:srgbClr val="A7A7A7"/>
    <a:srgbClr val="B9B9B9"/>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79218" autoAdjust="0"/>
  </p:normalViewPr>
  <p:slideViewPr>
    <p:cSldViewPr showGuides="1">
      <p:cViewPr varScale="1">
        <p:scale>
          <a:sx n="71" d="100"/>
          <a:sy n="71" d="100"/>
        </p:scale>
        <p:origin x="196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135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McDermott" userId="34727c7b-d3cd-443e-87c9-3aae2f7d781f" providerId="ADAL" clId="{FC6EA979-A4FB-45B4-8545-2C2B4BDC9548}"/>
    <pc:docChg chg="custSel modSld">
      <pc:chgData name="Terry McDermott" userId="34727c7b-d3cd-443e-87c9-3aae2f7d781f" providerId="ADAL" clId="{FC6EA979-A4FB-45B4-8545-2C2B4BDC9548}" dt="2020-03-11T10:26:46.945" v="123" actId="20577"/>
      <pc:docMkLst>
        <pc:docMk/>
      </pc:docMkLst>
      <pc:sldChg chg="modSp">
        <pc:chgData name="Terry McDermott" userId="34727c7b-d3cd-443e-87c9-3aae2f7d781f" providerId="ADAL" clId="{FC6EA979-A4FB-45B4-8545-2C2B4BDC9548}" dt="2020-03-11T10:26:46.945" v="123" actId="20577"/>
        <pc:sldMkLst>
          <pc:docMk/>
          <pc:sldMk cId="176702576" sldId="343"/>
        </pc:sldMkLst>
        <pc:spChg chg="mod">
          <ac:chgData name="Terry McDermott" userId="34727c7b-d3cd-443e-87c9-3aae2f7d781f" providerId="ADAL" clId="{FC6EA979-A4FB-45B4-8545-2C2B4BDC9548}" dt="2020-03-11T10:26:46.945" v="123" actId="20577"/>
          <ac:spMkLst>
            <pc:docMk/>
            <pc:sldMk cId="176702576" sldId="343"/>
            <ac:spMk id="3" creationId="{00000000-0000-0000-0000-000000000000}"/>
          </ac:spMkLst>
        </pc:spChg>
      </pc:sldChg>
      <pc:sldChg chg="modSp">
        <pc:chgData name="Terry McDermott" userId="34727c7b-d3cd-443e-87c9-3aae2f7d781f" providerId="ADAL" clId="{FC6EA979-A4FB-45B4-8545-2C2B4BDC9548}" dt="2020-03-11T10:25:57.077" v="13" actId="20577"/>
        <pc:sldMkLst>
          <pc:docMk/>
          <pc:sldMk cId="3742142363" sldId="371"/>
        </pc:sldMkLst>
        <pc:spChg chg="mod">
          <ac:chgData name="Terry McDermott" userId="34727c7b-d3cd-443e-87c9-3aae2f7d781f" providerId="ADAL" clId="{FC6EA979-A4FB-45B4-8545-2C2B4BDC9548}" dt="2020-03-11T10:25:57.077" v="13" actId="20577"/>
          <ac:spMkLst>
            <pc:docMk/>
            <pc:sldMk cId="3742142363" sldId="371"/>
            <ac:spMk id="3" creationId="{7D3E43E3-9564-4C9C-A748-D7680402C312}"/>
          </ac:spMkLst>
        </pc:spChg>
      </pc:sldChg>
      <pc:sldChg chg="modSp">
        <pc:chgData name="Terry McDermott" userId="34727c7b-d3cd-443e-87c9-3aae2f7d781f" providerId="ADAL" clId="{FC6EA979-A4FB-45B4-8545-2C2B4BDC9548}" dt="2020-03-11T10:23:08.386" v="12" actId="20577"/>
        <pc:sldMkLst>
          <pc:docMk/>
          <pc:sldMk cId="4053640483" sldId="380"/>
        </pc:sldMkLst>
        <pc:spChg chg="mod">
          <ac:chgData name="Terry McDermott" userId="34727c7b-d3cd-443e-87c9-3aae2f7d781f" providerId="ADAL" clId="{FC6EA979-A4FB-45B4-8545-2C2B4BDC9548}" dt="2020-03-11T10:23:08.386" v="12" actId="20577"/>
          <ac:spMkLst>
            <pc:docMk/>
            <pc:sldMk cId="4053640483" sldId="380"/>
            <ac:spMk id="3" creationId="{2F73B309-3698-4D08-A718-B812BCF5E468}"/>
          </ac:spMkLst>
        </pc:spChg>
      </pc:sldChg>
    </pc:docChg>
  </pc:docChgLst>
  <pc:docChgLst>
    <pc:chgData name="Terry McDermott" userId="34727c7b-d3cd-443e-87c9-3aae2f7d781f" providerId="ADAL" clId="{839C790D-2552-420A-873E-A805A4083E0A}"/>
    <pc:docChg chg="custSel modSld">
      <pc:chgData name="Terry McDermott" userId="34727c7b-d3cd-443e-87c9-3aae2f7d781f" providerId="ADAL" clId="{839C790D-2552-420A-873E-A805A4083E0A}" dt="2020-03-11T10:54:15.073" v="136" actId="113"/>
      <pc:docMkLst>
        <pc:docMk/>
      </pc:docMkLst>
      <pc:sldChg chg="modSp">
        <pc:chgData name="Terry McDermott" userId="34727c7b-d3cd-443e-87c9-3aae2f7d781f" providerId="ADAL" clId="{839C790D-2552-420A-873E-A805A4083E0A}" dt="2020-03-11T10:43:16.687" v="71" actId="20577"/>
        <pc:sldMkLst>
          <pc:docMk/>
          <pc:sldMk cId="837844574" sldId="375"/>
        </pc:sldMkLst>
        <pc:spChg chg="mod">
          <ac:chgData name="Terry McDermott" userId="34727c7b-d3cd-443e-87c9-3aae2f7d781f" providerId="ADAL" clId="{839C790D-2552-420A-873E-A805A4083E0A}" dt="2020-03-11T10:43:16.687" v="71" actId="20577"/>
          <ac:spMkLst>
            <pc:docMk/>
            <pc:sldMk cId="837844574" sldId="375"/>
            <ac:spMk id="3" creationId="{84CE29E8-1832-498C-A1E7-867A656B0B77}"/>
          </ac:spMkLst>
        </pc:spChg>
      </pc:sldChg>
      <pc:sldChg chg="modSp">
        <pc:chgData name="Terry McDermott" userId="34727c7b-d3cd-443e-87c9-3aae2f7d781f" providerId="ADAL" clId="{839C790D-2552-420A-873E-A805A4083E0A}" dt="2020-03-11T10:54:15.073" v="136" actId="113"/>
        <pc:sldMkLst>
          <pc:docMk/>
          <pc:sldMk cId="97865252" sldId="384"/>
        </pc:sldMkLst>
        <pc:spChg chg="mod">
          <ac:chgData name="Terry McDermott" userId="34727c7b-d3cd-443e-87c9-3aae2f7d781f" providerId="ADAL" clId="{839C790D-2552-420A-873E-A805A4083E0A}" dt="2020-03-11T10:54:15.073" v="136" actId="113"/>
          <ac:spMkLst>
            <pc:docMk/>
            <pc:sldMk cId="97865252" sldId="384"/>
            <ac:spMk id="3" creationId="{5A2FD8B4-66A5-41A4-BD5F-6BF3E844599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0601E-0CFA-4C37-9787-08C07329FDE3}" type="doc">
      <dgm:prSet loTypeId="urn:microsoft.com/office/officeart/2005/8/layout/radial1" loCatId="cycle" qsTypeId="urn:microsoft.com/office/officeart/2005/8/quickstyle/simple4" qsCatId="simple" csTypeId="urn:microsoft.com/office/officeart/2005/8/colors/colorful4" csCatId="colorful" phldr="1"/>
      <dgm:spPr/>
      <dgm:t>
        <a:bodyPr/>
        <a:lstStyle/>
        <a:p>
          <a:endParaRPr lang="en-GB"/>
        </a:p>
      </dgm:t>
    </dgm:pt>
    <dgm:pt modelId="{9E0F97B2-1620-43DC-BEB9-E7CC3D5715C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R="0" rtl="0" eaLnBrk="0" fontAlgn="base" latinLnBrk="0" hangingPunct="0">
            <a:buClrTx/>
            <a:buSzTx/>
            <a:buFontTx/>
            <a:tabLst/>
          </a:pPr>
          <a:r>
            <a:rPr lang="en-GB" altLang="en-US" sz="1600" dirty="0">
              <a:latin typeface="Comic Sans MS" pitchFamily="66" charset="0"/>
            </a:rPr>
            <a:t>Psychology BA/BSc</a:t>
          </a:r>
          <a:endParaRPr lang="en-GB" sz="1600" dirty="0"/>
        </a:p>
      </dgm:t>
    </dgm:pt>
    <dgm:pt modelId="{088F47FD-06E7-44A3-9894-CB8FAAB895E2}" type="parTrans" cxnId="{4941217F-83F8-4DD1-89B1-B27CA55622D0}">
      <dgm:prSet/>
      <dgm:spPr/>
      <dgm:t>
        <a:bodyPr/>
        <a:lstStyle/>
        <a:p>
          <a:endParaRPr lang="en-GB"/>
        </a:p>
      </dgm:t>
    </dgm:pt>
    <dgm:pt modelId="{EAA6A939-CB64-45F6-B839-6DB2D84661DE}" type="sibTrans" cxnId="{4941217F-83F8-4DD1-89B1-B27CA55622D0}">
      <dgm:prSet/>
      <dgm:spPr/>
      <dgm:t>
        <a:bodyPr/>
        <a:lstStyle/>
        <a:p>
          <a:endParaRPr lang="en-GB"/>
        </a:p>
      </dgm:t>
    </dgm:pt>
    <dgm:pt modelId="{FC248566-7F7F-40F3-899C-D02C74DDD065}">
      <dgm:prSet custT="1"/>
      <dgm:spPr/>
      <dgm:t>
        <a:bodyPr/>
        <a:lstStyle/>
        <a:p>
          <a:pPr marR="0" rtl="0" eaLnBrk="0" fontAlgn="base" latinLnBrk="0" hangingPunct="0">
            <a:buClrTx/>
            <a:buSzTx/>
            <a:buFontTx/>
            <a:tabLst/>
          </a:pPr>
          <a:r>
            <a:rPr lang="en-GB" altLang="en-US" sz="1600" dirty="0">
              <a:latin typeface="Comic Sans MS" pitchFamily="66" charset="0"/>
            </a:rPr>
            <a:t>Social Work</a:t>
          </a:r>
          <a:endParaRPr lang="en-GB" sz="1600" dirty="0"/>
        </a:p>
      </dgm:t>
    </dgm:pt>
    <dgm:pt modelId="{B19C1A86-161F-4100-A055-5493B414C3E6}" type="parTrans" cxnId="{60A82EED-868B-4A9E-AF8E-ADBDDCDA2F04}">
      <dgm:prSet/>
      <dgm:spPr/>
      <dgm:t>
        <a:bodyPr/>
        <a:lstStyle/>
        <a:p>
          <a:endParaRPr lang="en-GB"/>
        </a:p>
      </dgm:t>
    </dgm:pt>
    <dgm:pt modelId="{2AACD79A-F0EB-4807-8597-84FAECE41DBF}" type="sibTrans" cxnId="{60A82EED-868B-4A9E-AF8E-ADBDDCDA2F04}">
      <dgm:prSet/>
      <dgm:spPr/>
      <dgm:t>
        <a:bodyPr/>
        <a:lstStyle/>
        <a:p>
          <a:endParaRPr lang="en-GB"/>
        </a:p>
      </dgm:t>
    </dgm:pt>
    <dgm:pt modelId="{591D1398-6376-4F27-90B4-A9161A1EAA53}">
      <dgm:prSet custT="1"/>
      <dgm:spPr/>
      <dgm:t>
        <a:bodyPr/>
        <a:lstStyle/>
        <a:p>
          <a:r>
            <a:rPr lang="en-GB" altLang="en-US" sz="1600" dirty="0">
              <a:latin typeface="Comic Sans MS" pitchFamily="66" charset="0"/>
            </a:rPr>
            <a:t>Human Resources</a:t>
          </a:r>
          <a:endParaRPr lang="en-GB" sz="1600" dirty="0">
            <a:latin typeface="Comic Sans MS" pitchFamily="66" charset="0"/>
          </a:endParaRPr>
        </a:p>
      </dgm:t>
    </dgm:pt>
    <dgm:pt modelId="{F0FF77CC-4A39-4A8E-83FB-9C99D60DB40E}" type="parTrans" cxnId="{2576F912-9A38-473C-9277-6298DA179357}">
      <dgm:prSet/>
      <dgm:spPr/>
      <dgm:t>
        <a:bodyPr/>
        <a:lstStyle/>
        <a:p>
          <a:endParaRPr lang="en-GB"/>
        </a:p>
      </dgm:t>
    </dgm:pt>
    <dgm:pt modelId="{F7C455F4-1BB9-47CD-BA7A-DC23F1AF86B7}" type="sibTrans" cxnId="{2576F912-9A38-473C-9277-6298DA179357}">
      <dgm:prSet/>
      <dgm:spPr/>
      <dgm:t>
        <a:bodyPr/>
        <a:lstStyle/>
        <a:p>
          <a:endParaRPr lang="en-GB"/>
        </a:p>
      </dgm:t>
    </dgm:pt>
    <dgm:pt modelId="{2426C118-46E5-4E82-B56B-1758D55FB3C4}">
      <dgm:prSet custT="1"/>
      <dgm:spPr/>
      <dgm:t>
        <a:bodyPr/>
        <a:lstStyle/>
        <a:p>
          <a:r>
            <a:rPr lang="en-GB" altLang="en-US" sz="1600" dirty="0">
              <a:latin typeface="Comic Sans MS" pitchFamily="66" charset="0"/>
            </a:rPr>
            <a:t>Psychology + Another Subject</a:t>
          </a:r>
          <a:endParaRPr lang="en-GB" sz="1600" dirty="0"/>
        </a:p>
      </dgm:t>
    </dgm:pt>
    <dgm:pt modelId="{4CDE6AB5-BED0-4454-8668-DA07FD8A34D2}" type="parTrans" cxnId="{BB41A80B-5CD0-4C91-8045-9F6DF48770C1}">
      <dgm:prSet/>
      <dgm:spPr/>
      <dgm:t>
        <a:bodyPr/>
        <a:lstStyle/>
        <a:p>
          <a:endParaRPr lang="en-GB"/>
        </a:p>
      </dgm:t>
    </dgm:pt>
    <dgm:pt modelId="{F63D3B2F-CE9C-43EC-8B74-636D6FC4466E}" type="sibTrans" cxnId="{BB41A80B-5CD0-4C91-8045-9F6DF48770C1}">
      <dgm:prSet/>
      <dgm:spPr/>
      <dgm:t>
        <a:bodyPr/>
        <a:lstStyle/>
        <a:p>
          <a:endParaRPr lang="en-GB"/>
        </a:p>
      </dgm:t>
    </dgm:pt>
    <dgm:pt modelId="{3DAE2206-8282-4BF4-8C91-59F75234B995}">
      <dgm:prSet custT="1"/>
      <dgm:spPr/>
      <dgm:t>
        <a:bodyPr/>
        <a:lstStyle/>
        <a:p>
          <a:r>
            <a:rPr lang="en-GB" altLang="en-US" sz="1600" dirty="0">
              <a:latin typeface="Comic Sans MS" pitchFamily="66" charset="0"/>
            </a:rPr>
            <a:t>Social Psychology</a:t>
          </a:r>
          <a:endParaRPr lang="en-GB" sz="1600" dirty="0"/>
        </a:p>
      </dgm:t>
    </dgm:pt>
    <dgm:pt modelId="{672AB533-F1CE-470D-9B9E-BC83B86D83D0}" type="parTrans" cxnId="{6D375D8C-FBFD-4340-A1C1-0E37EF95E4CB}">
      <dgm:prSet/>
      <dgm:spPr/>
      <dgm:t>
        <a:bodyPr/>
        <a:lstStyle/>
        <a:p>
          <a:endParaRPr lang="en-GB"/>
        </a:p>
      </dgm:t>
    </dgm:pt>
    <dgm:pt modelId="{6D79A5CD-A95A-4BDF-8BEE-DE44FB4346A9}" type="sibTrans" cxnId="{6D375D8C-FBFD-4340-A1C1-0E37EF95E4CB}">
      <dgm:prSet/>
      <dgm:spPr/>
      <dgm:t>
        <a:bodyPr/>
        <a:lstStyle/>
        <a:p>
          <a:endParaRPr lang="en-GB"/>
        </a:p>
      </dgm:t>
    </dgm:pt>
    <dgm:pt modelId="{C5CF3195-352C-40FD-81C8-213FF2C8EF56}">
      <dgm:prSet custT="1"/>
      <dgm:spPr/>
      <dgm:t>
        <a:bodyPr/>
        <a:lstStyle/>
        <a:p>
          <a:r>
            <a:rPr lang="en-GB" altLang="en-US" sz="1600">
              <a:latin typeface="Comic Sans MS" pitchFamily="66" charset="0"/>
            </a:rPr>
            <a:t>Health Psychology</a:t>
          </a:r>
          <a:endParaRPr lang="en-GB" sz="1600" dirty="0"/>
        </a:p>
      </dgm:t>
    </dgm:pt>
    <dgm:pt modelId="{1502A8D6-B111-4E19-B580-3FA2ED6EE261}" type="parTrans" cxnId="{3EDFEBD1-FC61-4488-807F-B865907D3FD4}">
      <dgm:prSet/>
      <dgm:spPr/>
      <dgm:t>
        <a:bodyPr/>
        <a:lstStyle/>
        <a:p>
          <a:endParaRPr lang="en-GB"/>
        </a:p>
      </dgm:t>
    </dgm:pt>
    <dgm:pt modelId="{C16768FC-B64D-49D4-AE9B-78C7505FD054}" type="sibTrans" cxnId="{3EDFEBD1-FC61-4488-807F-B865907D3FD4}">
      <dgm:prSet/>
      <dgm:spPr/>
      <dgm:t>
        <a:bodyPr/>
        <a:lstStyle/>
        <a:p>
          <a:endParaRPr lang="en-GB"/>
        </a:p>
      </dgm:t>
    </dgm:pt>
    <dgm:pt modelId="{7AE26889-2460-438A-9C18-D7D94AFD39A0}">
      <dgm:prSet custT="1"/>
      <dgm:spPr/>
      <dgm:t>
        <a:bodyPr/>
        <a:lstStyle/>
        <a:p>
          <a:r>
            <a:rPr lang="en-GB" altLang="en-US" sz="1600">
              <a:latin typeface="Comic Sans MS" pitchFamily="66" charset="0"/>
            </a:rPr>
            <a:t>Applied Psychology</a:t>
          </a:r>
          <a:endParaRPr lang="en-GB" sz="1600" dirty="0"/>
        </a:p>
      </dgm:t>
    </dgm:pt>
    <dgm:pt modelId="{FDBD5986-2FFD-4A1F-81D9-35B3438C07EE}" type="parTrans" cxnId="{BA9922E8-945A-440C-A47C-DE9FFEB995FB}">
      <dgm:prSet/>
      <dgm:spPr/>
      <dgm:t>
        <a:bodyPr/>
        <a:lstStyle/>
        <a:p>
          <a:endParaRPr lang="en-GB"/>
        </a:p>
      </dgm:t>
    </dgm:pt>
    <dgm:pt modelId="{35B3AE38-99DB-48A6-95B8-D8F5C6A56263}" type="sibTrans" cxnId="{BA9922E8-945A-440C-A47C-DE9FFEB995FB}">
      <dgm:prSet/>
      <dgm:spPr/>
      <dgm:t>
        <a:bodyPr/>
        <a:lstStyle/>
        <a:p>
          <a:endParaRPr lang="en-GB"/>
        </a:p>
      </dgm:t>
    </dgm:pt>
    <dgm:pt modelId="{12B9BE22-D4AA-4C9C-B678-C25DAB463A94}">
      <dgm:prSet custT="1"/>
      <dgm:spPr/>
      <dgm:t>
        <a:bodyPr/>
        <a:lstStyle/>
        <a:p>
          <a:r>
            <a:rPr lang="en-GB" altLang="en-US" sz="1600">
              <a:latin typeface="Comic Sans MS" pitchFamily="66" charset="0"/>
            </a:rPr>
            <a:t>Behavioural Science</a:t>
          </a:r>
          <a:endParaRPr lang="en-GB" sz="1600" dirty="0"/>
        </a:p>
      </dgm:t>
    </dgm:pt>
    <dgm:pt modelId="{B62ABBD6-7B3C-407B-8730-46E1AA847757}" type="parTrans" cxnId="{0ED19AD5-0DC0-4F00-9E6A-052689CBB527}">
      <dgm:prSet/>
      <dgm:spPr/>
      <dgm:t>
        <a:bodyPr/>
        <a:lstStyle/>
        <a:p>
          <a:endParaRPr lang="en-GB"/>
        </a:p>
      </dgm:t>
    </dgm:pt>
    <dgm:pt modelId="{C0C3B828-36EE-4C86-951E-4BB68D913554}" type="sibTrans" cxnId="{0ED19AD5-0DC0-4F00-9E6A-052689CBB527}">
      <dgm:prSet/>
      <dgm:spPr/>
      <dgm:t>
        <a:bodyPr/>
        <a:lstStyle/>
        <a:p>
          <a:endParaRPr lang="en-GB"/>
        </a:p>
      </dgm:t>
    </dgm:pt>
    <dgm:pt modelId="{E401B2B5-118F-4E98-83E3-ACA556CD5A12}">
      <dgm:prSet custT="1"/>
      <dgm:spPr/>
      <dgm:t>
        <a:bodyPr/>
        <a:lstStyle/>
        <a:p>
          <a:r>
            <a:rPr lang="en-GB" altLang="en-US" sz="1600">
              <a:latin typeface="Comic Sans MS" pitchFamily="66" charset="0"/>
            </a:rPr>
            <a:t>Psycholinguistics</a:t>
          </a:r>
          <a:endParaRPr lang="en-GB" sz="1600" dirty="0"/>
        </a:p>
      </dgm:t>
    </dgm:pt>
    <dgm:pt modelId="{733BB2C2-2910-4E22-A6FB-5FB85BFA1217}" type="parTrans" cxnId="{E7FAD550-7D31-4113-94A8-E51E359D7AFA}">
      <dgm:prSet/>
      <dgm:spPr/>
      <dgm:t>
        <a:bodyPr/>
        <a:lstStyle/>
        <a:p>
          <a:endParaRPr lang="en-GB"/>
        </a:p>
      </dgm:t>
    </dgm:pt>
    <dgm:pt modelId="{65BCC4BC-7805-42AD-866C-C5F68D6987D2}" type="sibTrans" cxnId="{E7FAD550-7D31-4113-94A8-E51E359D7AFA}">
      <dgm:prSet/>
      <dgm:spPr/>
      <dgm:t>
        <a:bodyPr/>
        <a:lstStyle/>
        <a:p>
          <a:endParaRPr lang="en-GB"/>
        </a:p>
      </dgm:t>
    </dgm:pt>
    <dgm:pt modelId="{819BFEC3-BBED-4437-90EE-373DD8484549}">
      <dgm:prSet custT="1"/>
      <dgm:spPr/>
      <dgm:t>
        <a:bodyPr/>
        <a:lstStyle/>
        <a:p>
          <a:r>
            <a:rPr lang="en-GB" altLang="en-US" sz="1600">
              <a:latin typeface="Comic Sans MS" pitchFamily="66" charset="0"/>
            </a:rPr>
            <a:t>Medicine</a:t>
          </a:r>
          <a:endParaRPr lang="en-GB" sz="1600" dirty="0"/>
        </a:p>
      </dgm:t>
    </dgm:pt>
    <dgm:pt modelId="{2150A79D-1260-4C45-B9A5-2BC22D587607}" type="parTrans" cxnId="{7283C223-B4DC-43AE-AFC6-79E4F59DB1D9}">
      <dgm:prSet/>
      <dgm:spPr/>
      <dgm:t>
        <a:bodyPr/>
        <a:lstStyle/>
        <a:p>
          <a:endParaRPr lang="en-GB"/>
        </a:p>
      </dgm:t>
    </dgm:pt>
    <dgm:pt modelId="{F0DD9801-D094-4F68-B5ED-94E2B92EB3E5}" type="sibTrans" cxnId="{7283C223-B4DC-43AE-AFC6-79E4F59DB1D9}">
      <dgm:prSet/>
      <dgm:spPr/>
      <dgm:t>
        <a:bodyPr/>
        <a:lstStyle/>
        <a:p>
          <a:endParaRPr lang="en-GB"/>
        </a:p>
      </dgm:t>
    </dgm:pt>
    <dgm:pt modelId="{34AD961F-B3E6-4B34-8C3B-481DA7F0C1CD}">
      <dgm:prSet custT="1"/>
      <dgm:spPr/>
      <dgm:t>
        <a:bodyPr/>
        <a:lstStyle/>
        <a:p>
          <a:r>
            <a:rPr lang="en-GB" altLang="en-US" sz="1600">
              <a:latin typeface="Comic Sans MS" pitchFamily="66" charset="0"/>
            </a:rPr>
            <a:t>Occupational Therapy</a:t>
          </a:r>
          <a:endParaRPr lang="en-GB" sz="1600" dirty="0"/>
        </a:p>
      </dgm:t>
    </dgm:pt>
    <dgm:pt modelId="{AFB34A91-D267-4B57-AB89-23320D370711}" type="parTrans" cxnId="{602D7096-5187-4334-B3FE-121BC870D4B1}">
      <dgm:prSet/>
      <dgm:spPr/>
      <dgm:t>
        <a:bodyPr/>
        <a:lstStyle/>
        <a:p>
          <a:endParaRPr lang="en-GB"/>
        </a:p>
      </dgm:t>
    </dgm:pt>
    <dgm:pt modelId="{4A824ADF-06AF-4595-B19F-382742622975}" type="sibTrans" cxnId="{602D7096-5187-4334-B3FE-121BC870D4B1}">
      <dgm:prSet/>
      <dgm:spPr/>
      <dgm:t>
        <a:bodyPr/>
        <a:lstStyle/>
        <a:p>
          <a:endParaRPr lang="en-GB"/>
        </a:p>
      </dgm:t>
    </dgm:pt>
    <dgm:pt modelId="{0650667C-44F7-458E-81C6-98B030CF99FB}">
      <dgm:prSet custT="1"/>
      <dgm:spPr/>
      <dgm:t>
        <a:bodyPr/>
        <a:lstStyle/>
        <a:p>
          <a:r>
            <a:rPr lang="en-GB" altLang="en-US" sz="1600" dirty="0">
              <a:latin typeface="Comic Sans MS" pitchFamily="66" charset="0"/>
            </a:rPr>
            <a:t>Speech &amp; Language Therapy</a:t>
          </a:r>
          <a:endParaRPr lang="en-GB" sz="1600" dirty="0"/>
        </a:p>
      </dgm:t>
    </dgm:pt>
    <dgm:pt modelId="{5F11CB59-E84B-4EBB-BC7C-DC8C6885015A}" type="parTrans" cxnId="{DE1C5DEF-A077-4DC4-88DE-5623365FDEB0}">
      <dgm:prSet/>
      <dgm:spPr/>
      <dgm:t>
        <a:bodyPr/>
        <a:lstStyle/>
        <a:p>
          <a:endParaRPr lang="en-GB"/>
        </a:p>
      </dgm:t>
    </dgm:pt>
    <dgm:pt modelId="{DEE5CA2A-C4B3-48B8-8BDF-3D7EDCB5295E}" type="sibTrans" cxnId="{DE1C5DEF-A077-4DC4-88DE-5623365FDEB0}">
      <dgm:prSet/>
      <dgm:spPr/>
      <dgm:t>
        <a:bodyPr/>
        <a:lstStyle/>
        <a:p>
          <a:endParaRPr lang="en-GB"/>
        </a:p>
      </dgm:t>
    </dgm:pt>
    <dgm:pt modelId="{B97A319D-7F1D-426D-BC20-69704DB58408}">
      <dgm:prSet custT="1"/>
      <dgm:spPr/>
      <dgm:t>
        <a:bodyPr/>
        <a:lstStyle/>
        <a:p>
          <a:r>
            <a:rPr lang="en-GB" altLang="en-US" sz="1600" dirty="0">
              <a:latin typeface="Comic Sans MS" pitchFamily="66" charset="0"/>
            </a:rPr>
            <a:t>Other Healthcare Areas</a:t>
          </a:r>
          <a:endParaRPr lang="en-GB" sz="1600" dirty="0"/>
        </a:p>
      </dgm:t>
    </dgm:pt>
    <dgm:pt modelId="{A3F480BE-57B2-4EC9-8FA8-15E0930A3477}" type="parTrans" cxnId="{696544B0-0D77-43CA-BAF6-CA1E3899666C}">
      <dgm:prSet/>
      <dgm:spPr/>
      <dgm:t>
        <a:bodyPr/>
        <a:lstStyle/>
        <a:p>
          <a:endParaRPr lang="en-GB"/>
        </a:p>
      </dgm:t>
    </dgm:pt>
    <dgm:pt modelId="{08A8C8FF-3CB3-4FA6-8359-CD6DBE6F0798}" type="sibTrans" cxnId="{696544B0-0D77-43CA-BAF6-CA1E3899666C}">
      <dgm:prSet/>
      <dgm:spPr/>
      <dgm:t>
        <a:bodyPr/>
        <a:lstStyle/>
        <a:p>
          <a:endParaRPr lang="en-GB"/>
        </a:p>
      </dgm:t>
    </dgm:pt>
    <dgm:pt modelId="{8CC57E09-B040-432E-8C4F-3A35F9ACBA0D}">
      <dgm:prSet custT="1"/>
      <dgm:spPr/>
      <dgm:t>
        <a:bodyPr/>
        <a:lstStyle/>
        <a:p>
          <a:pPr marR="0" rtl="0" eaLnBrk="0" fontAlgn="base" latinLnBrk="0" hangingPunct="0">
            <a:buClrTx/>
            <a:buSzTx/>
            <a:buFontTx/>
            <a:tabLst/>
          </a:pPr>
          <a:r>
            <a:rPr lang="en-GB" altLang="en-US" sz="1600" dirty="0">
              <a:latin typeface="Comic Sans MS" pitchFamily="66" charset="0"/>
            </a:rPr>
            <a:t>Counselling</a:t>
          </a:r>
          <a:endParaRPr lang="en-GB" sz="1600" dirty="0">
            <a:latin typeface="Comic Sans MS" pitchFamily="66" charset="0"/>
          </a:endParaRPr>
        </a:p>
      </dgm:t>
    </dgm:pt>
    <dgm:pt modelId="{A373A67B-5A24-49A5-8D4A-8C19FB99D9B2}" type="parTrans" cxnId="{CA8BB9E5-7104-4BC3-A5D7-7EED05EDB13C}">
      <dgm:prSet/>
      <dgm:spPr/>
      <dgm:t>
        <a:bodyPr/>
        <a:lstStyle/>
        <a:p>
          <a:endParaRPr lang="en-GB"/>
        </a:p>
      </dgm:t>
    </dgm:pt>
    <dgm:pt modelId="{F4D2342B-E32C-407B-9AE4-4D9437D09DFD}" type="sibTrans" cxnId="{CA8BB9E5-7104-4BC3-A5D7-7EED05EDB13C}">
      <dgm:prSet/>
      <dgm:spPr/>
      <dgm:t>
        <a:bodyPr/>
        <a:lstStyle/>
        <a:p>
          <a:endParaRPr lang="en-GB"/>
        </a:p>
      </dgm:t>
    </dgm:pt>
    <dgm:pt modelId="{51E94054-1839-44D4-9AC9-DD1FEB40F343}">
      <dgm:prSet custT="1"/>
      <dgm:spPr/>
      <dgm:t>
        <a:bodyPr/>
        <a:lstStyle/>
        <a:p>
          <a:r>
            <a:rPr lang="en-GB" sz="1600" dirty="0">
              <a:latin typeface="Comic Sans MS" pitchFamily="66" charset="0"/>
            </a:rPr>
            <a:t>Combined</a:t>
          </a:r>
          <a:r>
            <a:rPr lang="en-GB" sz="1600" dirty="0"/>
            <a:t> </a:t>
          </a:r>
          <a:r>
            <a:rPr lang="en-GB" sz="1600" dirty="0">
              <a:latin typeface="Comic Sans MS" pitchFamily="66" charset="0"/>
            </a:rPr>
            <a:t>Honours</a:t>
          </a:r>
        </a:p>
      </dgm:t>
    </dgm:pt>
    <dgm:pt modelId="{7BDE1EF7-A034-4F29-89AE-E7D06D932045}" type="parTrans" cxnId="{75EB9573-9878-4D5E-9CF6-4A8BDD25B6B6}">
      <dgm:prSet/>
      <dgm:spPr/>
      <dgm:t>
        <a:bodyPr/>
        <a:lstStyle/>
        <a:p>
          <a:endParaRPr lang="en-GB"/>
        </a:p>
      </dgm:t>
    </dgm:pt>
    <dgm:pt modelId="{BB5A8D49-3542-4AAC-8D46-B0E2477C52E9}" type="sibTrans" cxnId="{75EB9573-9878-4D5E-9CF6-4A8BDD25B6B6}">
      <dgm:prSet/>
      <dgm:spPr/>
      <dgm:t>
        <a:bodyPr/>
        <a:lstStyle/>
        <a:p>
          <a:endParaRPr lang="en-GB"/>
        </a:p>
      </dgm:t>
    </dgm:pt>
    <dgm:pt modelId="{829D7BBF-C00A-4CE9-911A-9C615D4BAF7E}" type="pres">
      <dgm:prSet presAssocID="{E560601E-0CFA-4C37-9787-08C07329FDE3}" presName="cycle" presStyleCnt="0">
        <dgm:presLayoutVars>
          <dgm:chMax val="1"/>
          <dgm:dir/>
          <dgm:animLvl val="ctr"/>
          <dgm:resizeHandles val="exact"/>
        </dgm:presLayoutVars>
      </dgm:prSet>
      <dgm:spPr/>
    </dgm:pt>
    <dgm:pt modelId="{5393252A-C230-48BF-BF2B-638575C7AAC9}" type="pres">
      <dgm:prSet presAssocID="{9E0F97B2-1620-43DC-BEB9-E7CC3D5715C4}" presName="centerShape" presStyleLbl="node0" presStyleIdx="0" presStyleCnt="1" custScaleX="206402" custScaleY="133873"/>
      <dgm:spPr/>
    </dgm:pt>
    <dgm:pt modelId="{BD1BC281-BA66-4ECF-BC5F-AD6B08CC8141}" type="pres">
      <dgm:prSet presAssocID="{B19C1A86-161F-4100-A055-5493B414C3E6}" presName="Name9" presStyleLbl="parChTrans1D2" presStyleIdx="0" presStyleCnt="14"/>
      <dgm:spPr/>
    </dgm:pt>
    <dgm:pt modelId="{B24EBB7C-1A33-4BE9-9EA9-B97E581CF607}" type="pres">
      <dgm:prSet presAssocID="{B19C1A86-161F-4100-A055-5493B414C3E6}" presName="connTx" presStyleLbl="parChTrans1D2" presStyleIdx="0" presStyleCnt="14"/>
      <dgm:spPr/>
    </dgm:pt>
    <dgm:pt modelId="{3BDDF9C4-EF19-41FB-9ED9-E92D86F73EAE}" type="pres">
      <dgm:prSet presAssocID="{FC248566-7F7F-40F3-899C-D02C74DDD065}" presName="node" presStyleLbl="node1" presStyleIdx="0" presStyleCnt="14" custScaleX="299540" custScaleY="100404">
        <dgm:presLayoutVars>
          <dgm:bulletEnabled val="1"/>
        </dgm:presLayoutVars>
      </dgm:prSet>
      <dgm:spPr/>
    </dgm:pt>
    <dgm:pt modelId="{59A9EE6E-5A58-4068-8930-E4F1755EBFAD}" type="pres">
      <dgm:prSet presAssocID="{A373A67B-5A24-49A5-8D4A-8C19FB99D9B2}" presName="Name9" presStyleLbl="parChTrans1D2" presStyleIdx="1" presStyleCnt="14"/>
      <dgm:spPr/>
    </dgm:pt>
    <dgm:pt modelId="{F47B9C01-04A5-413B-9F45-9ADF733FF041}" type="pres">
      <dgm:prSet presAssocID="{A373A67B-5A24-49A5-8D4A-8C19FB99D9B2}" presName="connTx" presStyleLbl="parChTrans1D2" presStyleIdx="1" presStyleCnt="14"/>
      <dgm:spPr/>
    </dgm:pt>
    <dgm:pt modelId="{EE116ABF-C66C-4312-95AA-8AA4454F1EF0}" type="pres">
      <dgm:prSet presAssocID="{8CC57E09-B040-432E-8C4F-3A35F9ACBA0D}" presName="node" presStyleLbl="node1" presStyleIdx="1" presStyleCnt="14" custScaleX="299479" custRadScaleRad="143563" custRadScaleInc="163149">
        <dgm:presLayoutVars>
          <dgm:bulletEnabled val="1"/>
        </dgm:presLayoutVars>
      </dgm:prSet>
      <dgm:spPr/>
    </dgm:pt>
    <dgm:pt modelId="{A7F7A5ED-B0AE-44F9-9E95-BECE2E4D2F4C}" type="pres">
      <dgm:prSet presAssocID="{F0FF77CC-4A39-4A8E-83FB-9C99D60DB40E}" presName="Name9" presStyleLbl="parChTrans1D2" presStyleIdx="2" presStyleCnt="14"/>
      <dgm:spPr/>
    </dgm:pt>
    <dgm:pt modelId="{8FA4E1ED-34D9-432C-8163-6F98C8862F08}" type="pres">
      <dgm:prSet presAssocID="{F0FF77CC-4A39-4A8E-83FB-9C99D60DB40E}" presName="connTx" presStyleLbl="parChTrans1D2" presStyleIdx="2" presStyleCnt="14"/>
      <dgm:spPr/>
    </dgm:pt>
    <dgm:pt modelId="{95793409-6366-4A81-8A63-3DC20CF2F6B2}" type="pres">
      <dgm:prSet presAssocID="{591D1398-6376-4F27-90B4-A9161A1EAA53}" presName="node" presStyleLbl="node1" presStyleIdx="2" presStyleCnt="14" custScaleX="299479" custRadScaleRad="138887" custRadScaleInc="92024">
        <dgm:presLayoutVars>
          <dgm:bulletEnabled val="1"/>
        </dgm:presLayoutVars>
      </dgm:prSet>
      <dgm:spPr/>
    </dgm:pt>
    <dgm:pt modelId="{75EA20D5-45EA-4DFC-BD93-6BA97E972D26}" type="pres">
      <dgm:prSet presAssocID="{4CDE6AB5-BED0-4454-8668-DA07FD8A34D2}" presName="Name9" presStyleLbl="parChTrans1D2" presStyleIdx="3" presStyleCnt="14"/>
      <dgm:spPr/>
    </dgm:pt>
    <dgm:pt modelId="{580D16E2-BAF0-48DE-90D7-C84091AA524A}" type="pres">
      <dgm:prSet presAssocID="{4CDE6AB5-BED0-4454-8668-DA07FD8A34D2}" presName="connTx" presStyleLbl="parChTrans1D2" presStyleIdx="3" presStyleCnt="14"/>
      <dgm:spPr/>
    </dgm:pt>
    <dgm:pt modelId="{B21499BE-5B5A-4F93-AD53-AD2DA278AA91}" type="pres">
      <dgm:prSet presAssocID="{2426C118-46E5-4E82-B56B-1758D55FB3C4}" presName="node" presStyleLbl="node1" presStyleIdx="3" presStyleCnt="14" custScaleX="299479" custRadScaleRad="129009" custRadScaleInc="32044">
        <dgm:presLayoutVars>
          <dgm:bulletEnabled val="1"/>
        </dgm:presLayoutVars>
      </dgm:prSet>
      <dgm:spPr/>
    </dgm:pt>
    <dgm:pt modelId="{ECC6E0EE-95C7-4C70-96DC-DEBEFE026E6E}" type="pres">
      <dgm:prSet presAssocID="{7BDE1EF7-A034-4F29-89AE-E7D06D932045}" presName="Name9" presStyleLbl="parChTrans1D2" presStyleIdx="4" presStyleCnt="14"/>
      <dgm:spPr/>
    </dgm:pt>
    <dgm:pt modelId="{F31B7C73-21EE-4593-8272-1BAED66ED379}" type="pres">
      <dgm:prSet presAssocID="{7BDE1EF7-A034-4F29-89AE-E7D06D932045}" presName="connTx" presStyleLbl="parChTrans1D2" presStyleIdx="4" presStyleCnt="14"/>
      <dgm:spPr/>
    </dgm:pt>
    <dgm:pt modelId="{1B8B3F40-7803-45F7-AF44-37F3D40899EE}" type="pres">
      <dgm:prSet presAssocID="{51E94054-1839-44D4-9AC9-DD1FEB40F343}" presName="node" presStyleLbl="node1" presStyleIdx="4" presStyleCnt="14" custScaleX="299499" custRadScaleRad="109374" custRadScaleInc="-19402">
        <dgm:presLayoutVars>
          <dgm:bulletEnabled val="1"/>
        </dgm:presLayoutVars>
      </dgm:prSet>
      <dgm:spPr/>
    </dgm:pt>
    <dgm:pt modelId="{BAB5B0DA-9EBB-4555-BAE0-E389B38D4CA8}" type="pres">
      <dgm:prSet presAssocID="{672AB533-F1CE-470D-9B9E-BC83B86D83D0}" presName="Name9" presStyleLbl="parChTrans1D2" presStyleIdx="5" presStyleCnt="14"/>
      <dgm:spPr/>
    </dgm:pt>
    <dgm:pt modelId="{A561F703-0B5C-41A4-9BD7-76189EAD5A5C}" type="pres">
      <dgm:prSet presAssocID="{672AB533-F1CE-470D-9B9E-BC83B86D83D0}" presName="connTx" presStyleLbl="parChTrans1D2" presStyleIdx="5" presStyleCnt="14"/>
      <dgm:spPr/>
    </dgm:pt>
    <dgm:pt modelId="{1334C87D-C3BF-4580-8986-06819DF0BD95}" type="pres">
      <dgm:prSet presAssocID="{3DAE2206-8282-4BF4-8C91-59F75234B995}" presName="node" presStyleLbl="node1" presStyleIdx="5" presStyleCnt="14" custScaleX="299479" custRadScaleRad="121480" custRadScaleInc="-84786">
        <dgm:presLayoutVars>
          <dgm:bulletEnabled val="1"/>
        </dgm:presLayoutVars>
      </dgm:prSet>
      <dgm:spPr/>
    </dgm:pt>
    <dgm:pt modelId="{933CBDDA-E921-486E-9F01-75A21130405F}" type="pres">
      <dgm:prSet presAssocID="{1502A8D6-B111-4E19-B580-3FA2ED6EE261}" presName="Name9" presStyleLbl="parChTrans1D2" presStyleIdx="6" presStyleCnt="14"/>
      <dgm:spPr/>
    </dgm:pt>
    <dgm:pt modelId="{A34C85CE-592A-456A-BD66-EA04D7F7D691}" type="pres">
      <dgm:prSet presAssocID="{1502A8D6-B111-4E19-B580-3FA2ED6EE261}" presName="connTx" presStyleLbl="parChTrans1D2" presStyleIdx="6" presStyleCnt="14"/>
      <dgm:spPr/>
    </dgm:pt>
    <dgm:pt modelId="{8D68F617-345D-4EE0-AE0A-3C0B2D9E7C9D}" type="pres">
      <dgm:prSet presAssocID="{C5CF3195-352C-40FD-81C8-213FF2C8EF56}" presName="node" presStyleLbl="node1" presStyleIdx="6" presStyleCnt="14" custScaleX="299479" custRadScaleRad="144304" custRadScaleInc="-187292">
        <dgm:presLayoutVars>
          <dgm:bulletEnabled val="1"/>
        </dgm:presLayoutVars>
      </dgm:prSet>
      <dgm:spPr/>
    </dgm:pt>
    <dgm:pt modelId="{C4E9CE02-599A-42B9-AE6E-4E6903D4BF93}" type="pres">
      <dgm:prSet presAssocID="{FDBD5986-2FFD-4A1F-81D9-35B3438C07EE}" presName="Name9" presStyleLbl="parChTrans1D2" presStyleIdx="7" presStyleCnt="14"/>
      <dgm:spPr/>
    </dgm:pt>
    <dgm:pt modelId="{F4D91412-DA76-45AA-A7A8-6AF69D64C649}" type="pres">
      <dgm:prSet presAssocID="{FDBD5986-2FFD-4A1F-81D9-35B3438C07EE}" presName="connTx" presStyleLbl="parChTrans1D2" presStyleIdx="7" presStyleCnt="14"/>
      <dgm:spPr/>
    </dgm:pt>
    <dgm:pt modelId="{B06C47E1-302E-4EC3-B8B4-E21861D17DB0}" type="pres">
      <dgm:prSet presAssocID="{7AE26889-2460-438A-9C18-D7D94AFD39A0}" presName="node" presStyleLbl="node1" presStyleIdx="7" presStyleCnt="14" custScaleX="299479" custRadScaleRad="101331" custRadScaleInc="-34625">
        <dgm:presLayoutVars>
          <dgm:bulletEnabled val="1"/>
        </dgm:presLayoutVars>
      </dgm:prSet>
      <dgm:spPr/>
    </dgm:pt>
    <dgm:pt modelId="{2B406254-B98A-430C-937F-36FD07BE0108}" type="pres">
      <dgm:prSet presAssocID="{B62ABBD6-7B3C-407B-8730-46E1AA847757}" presName="Name9" presStyleLbl="parChTrans1D2" presStyleIdx="8" presStyleCnt="14"/>
      <dgm:spPr/>
    </dgm:pt>
    <dgm:pt modelId="{28B880A8-21CC-410D-B0FF-5D0765A7A508}" type="pres">
      <dgm:prSet presAssocID="{B62ABBD6-7B3C-407B-8730-46E1AA847757}" presName="connTx" presStyleLbl="parChTrans1D2" presStyleIdx="8" presStyleCnt="14"/>
      <dgm:spPr/>
    </dgm:pt>
    <dgm:pt modelId="{AAF427C0-8F39-4C45-965A-E1AB576CD060}" type="pres">
      <dgm:prSet presAssocID="{12B9BE22-D4AA-4C9C-B678-C25DAB463A94}" presName="node" presStyleLbl="node1" presStyleIdx="8" presStyleCnt="14" custScaleX="299479" custRadScaleRad="119275" custRadScaleInc="151062">
        <dgm:presLayoutVars>
          <dgm:bulletEnabled val="1"/>
        </dgm:presLayoutVars>
      </dgm:prSet>
      <dgm:spPr/>
    </dgm:pt>
    <dgm:pt modelId="{EA967EDD-3266-4505-8011-10220E28B218}" type="pres">
      <dgm:prSet presAssocID="{733BB2C2-2910-4E22-A6FB-5FB85BFA1217}" presName="Name9" presStyleLbl="parChTrans1D2" presStyleIdx="9" presStyleCnt="14"/>
      <dgm:spPr/>
    </dgm:pt>
    <dgm:pt modelId="{021EA260-823F-4B19-8630-67709DBF6A65}" type="pres">
      <dgm:prSet presAssocID="{733BB2C2-2910-4E22-A6FB-5FB85BFA1217}" presName="connTx" presStyleLbl="parChTrans1D2" presStyleIdx="9" presStyleCnt="14"/>
      <dgm:spPr/>
    </dgm:pt>
    <dgm:pt modelId="{B68A5EEA-E841-4425-945F-5AF3541888B3}" type="pres">
      <dgm:prSet presAssocID="{E401B2B5-118F-4E98-83E3-ACA556CD5A12}" presName="node" presStyleLbl="node1" presStyleIdx="9" presStyleCnt="14" custScaleX="299479" custRadScaleRad="155851" custRadScaleInc="162461">
        <dgm:presLayoutVars>
          <dgm:bulletEnabled val="1"/>
        </dgm:presLayoutVars>
      </dgm:prSet>
      <dgm:spPr/>
    </dgm:pt>
    <dgm:pt modelId="{FC9810E4-5104-4400-8D16-3074C2878843}" type="pres">
      <dgm:prSet presAssocID="{2150A79D-1260-4C45-B9A5-2BC22D587607}" presName="Name9" presStyleLbl="parChTrans1D2" presStyleIdx="10" presStyleCnt="14"/>
      <dgm:spPr/>
    </dgm:pt>
    <dgm:pt modelId="{65630CD7-A041-47F6-8461-E572E035E72F}" type="pres">
      <dgm:prSet presAssocID="{2150A79D-1260-4C45-B9A5-2BC22D587607}" presName="connTx" presStyleLbl="parChTrans1D2" presStyleIdx="10" presStyleCnt="14"/>
      <dgm:spPr/>
    </dgm:pt>
    <dgm:pt modelId="{F96CE800-D828-4C10-A588-69FAAC2FAFF2}" type="pres">
      <dgm:prSet presAssocID="{819BFEC3-BBED-4437-90EE-373DD8484549}" presName="node" presStyleLbl="node1" presStyleIdx="10" presStyleCnt="14" custScaleX="299479" custRadScaleRad="132581" custRadScaleInc="61162">
        <dgm:presLayoutVars>
          <dgm:bulletEnabled val="1"/>
        </dgm:presLayoutVars>
      </dgm:prSet>
      <dgm:spPr/>
    </dgm:pt>
    <dgm:pt modelId="{DA0CB1F7-D68D-4E87-B775-94EAB480F0C0}" type="pres">
      <dgm:prSet presAssocID="{AFB34A91-D267-4B57-AB89-23320D370711}" presName="Name9" presStyleLbl="parChTrans1D2" presStyleIdx="11" presStyleCnt="14"/>
      <dgm:spPr/>
    </dgm:pt>
    <dgm:pt modelId="{C4737D33-B5BB-40A7-9E84-3C7D60A050C4}" type="pres">
      <dgm:prSet presAssocID="{AFB34A91-D267-4B57-AB89-23320D370711}" presName="connTx" presStyleLbl="parChTrans1D2" presStyleIdx="11" presStyleCnt="14"/>
      <dgm:spPr/>
    </dgm:pt>
    <dgm:pt modelId="{C9494DB7-304C-4EA8-9510-8D21F0DB57E2}" type="pres">
      <dgm:prSet presAssocID="{34AD961F-B3E6-4B34-8C3B-481DA7F0C1CD}" presName="node" presStyleLbl="node1" presStyleIdx="11" presStyleCnt="14" custScaleX="299479" custRadScaleRad="133440" custRadScaleInc="-3930">
        <dgm:presLayoutVars>
          <dgm:bulletEnabled val="1"/>
        </dgm:presLayoutVars>
      </dgm:prSet>
      <dgm:spPr/>
    </dgm:pt>
    <dgm:pt modelId="{88BB69B9-B46C-4691-B910-B84221A88116}" type="pres">
      <dgm:prSet presAssocID="{5F11CB59-E84B-4EBB-BC7C-DC8C6885015A}" presName="Name9" presStyleLbl="parChTrans1D2" presStyleIdx="12" presStyleCnt="14"/>
      <dgm:spPr/>
    </dgm:pt>
    <dgm:pt modelId="{4B7C3EE0-D426-4E4D-B2CB-38CA247E0926}" type="pres">
      <dgm:prSet presAssocID="{5F11CB59-E84B-4EBB-BC7C-DC8C6885015A}" presName="connTx" presStyleLbl="parChTrans1D2" presStyleIdx="12" presStyleCnt="14"/>
      <dgm:spPr/>
    </dgm:pt>
    <dgm:pt modelId="{59F52506-7D6A-4719-99F0-AFCAACCB25C1}" type="pres">
      <dgm:prSet presAssocID="{0650667C-44F7-458E-81C6-98B030CF99FB}" presName="node" presStyleLbl="node1" presStyleIdx="12" presStyleCnt="14" custScaleX="299479" custRadScaleRad="140660" custRadScaleInc="-84337">
        <dgm:presLayoutVars>
          <dgm:bulletEnabled val="1"/>
        </dgm:presLayoutVars>
      </dgm:prSet>
      <dgm:spPr/>
    </dgm:pt>
    <dgm:pt modelId="{37EB6E20-1F34-455A-A55F-EC9182FAC67D}" type="pres">
      <dgm:prSet presAssocID="{A3F480BE-57B2-4EC9-8FA8-15E0930A3477}" presName="Name9" presStyleLbl="parChTrans1D2" presStyleIdx="13" presStyleCnt="14"/>
      <dgm:spPr/>
    </dgm:pt>
    <dgm:pt modelId="{A28D5FA7-AEA8-40F8-B3FB-F7252E34FA27}" type="pres">
      <dgm:prSet presAssocID="{A3F480BE-57B2-4EC9-8FA8-15E0930A3477}" presName="connTx" presStyleLbl="parChTrans1D2" presStyleIdx="13" presStyleCnt="14"/>
      <dgm:spPr/>
    </dgm:pt>
    <dgm:pt modelId="{9F4CA118-1B5A-4D40-8662-DA11235F7B5B}" type="pres">
      <dgm:prSet presAssocID="{B97A319D-7F1D-426D-BC20-69704DB58408}" presName="node" presStyleLbl="node1" presStyleIdx="13" presStyleCnt="14" custScaleX="299479" custRadScaleRad="148395" custRadScaleInc="-163190">
        <dgm:presLayoutVars>
          <dgm:bulletEnabled val="1"/>
        </dgm:presLayoutVars>
      </dgm:prSet>
      <dgm:spPr/>
    </dgm:pt>
  </dgm:ptLst>
  <dgm:cxnLst>
    <dgm:cxn modelId="{D61B4502-8E47-413F-AA5F-616E9E66B8F9}" type="presOf" srcId="{A3F480BE-57B2-4EC9-8FA8-15E0930A3477}" destId="{A28D5FA7-AEA8-40F8-B3FB-F7252E34FA27}" srcOrd="1" destOrd="0" presId="urn:microsoft.com/office/officeart/2005/8/layout/radial1"/>
    <dgm:cxn modelId="{6BCE6C02-5F2F-4024-89D3-2D0582683A64}" type="presOf" srcId="{2150A79D-1260-4C45-B9A5-2BC22D587607}" destId="{FC9810E4-5104-4400-8D16-3074C2878843}" srcOrd="0" destOrd="0" presId="urn:microsoft.com/office/officeart/2005/8/layout/radial1"/>
    <dgm:cxn modelId="{F6B1C402-240C-4DE3-B9E3-075B2B7E3276}" type="presOf" srcId="{5F11CB59-E84B-4EBB-BC7C-DC8C6885015A}" destId="{88BB69B9-B46C-4691-B910-B84221A88116}" srcOrd="0" destOrd="0" presId="urn:microsoft.com/office/officeart/2005/8/layout/radial1"/>
    <dgm:cxn modelId="{BB41A80B-5CD0-4C91-8045-9F6DF48770C1}" srcId="{9E0F97B2-1620-43DC-BEB9-E7CC3D5715C4}" destId="{2426C118-46E5-4E82-B56B-1758D55FB3C4}" srcOrd="3" destOrd="0" parTransId="{4CDE6AB5-BED0-4454-8668-DA07FD8A34D2}" sibTransId="{F63D3B2F-CE9C-43EC-8B74-636D6FC4466E}"/>
    <dgm:cxn modelId="{2576F912-9A38-473C-9277-6298DA179357}" srcId="{9E0F97B2-1620-43DC-BEB9-E7CC3D5715C4}" destId="{591D1398-6376-4F27-90B4-A9161A1EAA53}" srcOrd="2" destOrd="0" parTransId="{F0FF77CC-4A39-4A8E-83FB-9C99D60DB40E}" sibTransId="{F7C455F4-1BB9-47CD-BA7A-DC23F1AF86B7}"/>
    <dgm:cxn modelId="{6A60E214-4B91-4245-888E-D4A5254E242E}" type="presOf" srcId="{E401B2B5-118F-4E98-83E3-ACA556CD5A12}" destId="{B68A5EEA-E841-4425-945F-5AF3541888B3}" srcOrd="0" destOrd="0" presId="urn:microsoft.com/office/officeart/2005/8/layout/radial1"/>
    <dgm:cxn modelId="{109BF415-038C-4FD9-9692-7CB059A37BEB}" type="presOf" srcId="{5F11CB59-E84B-4EBB-BC7C-DC8C6885015A}" destId="{4B7C3EE0-D426-4E4D-B2CB-38CA247E0926}" srcOrd="1" destOrd="0" presId="urn:microsoft.com/office/officeart/2005/8/layout/radial1"/>
    <dgm:cxn modelId="{F08A6417-5C16-45B2-94CB-981EC363E9AC}" type="presOf" srcId="{672AB533-F1CE-470D-9B9E-BC83B86D83D0}" destId="{BAB5B0DA-9EBB-4555-BAE0-E389B38D4CA8}" srcOrd="0" destOrd="0" presId="urn:microsoft.com/office/officeart/2005/8/layout/radial1"/>
    <dgm:cxn modelId="{98399B18-9EEA-4A82-AF45-53F0C74C06A1}" type="presOf" srcId="{F0FF77CC-4A39-4A8E-83FB-9C99D60DB40E}" destId="{8FA4E1ED-34D9-432C-8163-6F98C8862F08}" srcOrd="1" destOrd="0" presId="urn:microsoft.com/office/officeart/2005/8/layout/radial1"/>
    <dgm:cxn modelId="{7283C223-B4DC-43AE-AFC6-79E4F59DB1D9}" srcId="{9E0F97B2-1620-43DC-BEB9-E7CC3D5715C4}" destId="{819BFEC3-BBED-4437-90EE-373DD8484549}" srcOrd="10" destOrd="0" parTransId="{2150A79D-1260-4C45-B9A5-2BC22D587607}" sibTransId="{F0DD9801-D094-4F68-B5ED-94E2B92EB3E5}"/>
    <dgm:cxn modelId="{66C21927-1A0F-4DFD-8906-16C2582F07DC}" type="presOf" srcId="{C5CF3195-352C-40FD-81C8-213FF2C8EF56}" destId="{8D68F617-345D-4EE0-AE0A-3C0B2D9E7C9D}" srcOrd="0" destOrd="0" presId="urn:microsoft.com/office/officeart/2005/8/layout/radial1"/>
    <dgm:cxn modelId="{E468BA28-EB9C-419C-A25F-CF602F0F806A}" type="presOf" srcId="{2426C118-46E5-4E82-B56B-1758D55FB3C4}" destId="{B21499BE-5B5A-4F93-AD53-AD2DA278AA91}" srcOrd="0" destOrd="0" presId="urn:microsoft.com/office/officeart/2005/8/layout/radial1"/>
    <dgm:cxn modelId="{30413D2F-3836-492D-AB4C-0A05AEEFF4BF}" type="presOf" srcId="{7BDE1EF7-A034-4F29-89AE-E7D06D932045}" destId="{F31B7C73-21EE-4593-8272-1BAED66ED379}" srcOrd="1" destOrd="0" presId="urn:microsoft.com/office/officeart/2005/8/layout/radial1"/>
    <dgm:cxn modelId="{FB950635-31FB-44FB-9B9C-1266EEBDC4B6}" type="presOf" srcId="{51E94054-1839-44D4-9AC9-DD1FEB40F343}" destId="{1B8B3F40-7803-45F7-AF44-37F3D40899EE}" srcOrd="0" destOrd="0" presId="urn:microsoft.com/office/officeart/2005/8/layout/radial1"/>
    <dgm:cxn modelId="{ED37303B-881D-4C16-94E3-392FD090AF3C}" type="presOf" srcId="{AFB34A91-D267-4B57-AB89-23320D370711}" destId="{DA0CB1F7-D68D-4E87-B775-94EAB480F0C0}" srcOrd="0" destOrd="0" presId="urn:microsoft.com/office/officeart/2005/8/layout/radial1"/>
    <dgm:cxn modelId="{103C733B-8D9B-4830-8A92-811BEB031C49}" type="presOf" srcId="{4CDE6AB5-BED0-4454-8668-DA07FD8A34D2}" destId="{75EA20D5-45EA-4DFC-BD93-6BA97E972D26}" srcOrd="0" destOrd="0" presId="urn:microsoft.com/office/officeart/2005/8/layout/radial1"/>
    <dgm:cxn modelId="{3168A03D-02B8-45B0-AAC3-7172D3147B50}" type="presOf" srcId="{12B9BE22-D4AA-4C9C-B678-C25DAB463A94}" destId="{AAF427C0-8F39-4C45-965A-E1AB576CD060}" srcOrd="0" destOrd="0" presId="urn:microsoft.com/office/officeart/2005/8/layout/radial1"/>
    <dgm:cxn modelId="{27F7A73E-BFD6-4F20-AB5B-1FEA3A0DE08C}" type="presOf" srcId="{1502A8D6-B111-4E19-B580-3FA2ED6EE261}" destId="{933CBDDA-E921-486E-9F01-75A21130405F}" srcOrd="0" destOrd="0" presId="urn:microsoft.com/office/officeart/2005/8/layout/radial1"/>
    <dgm:cxn modelId="{793AC75D-9DB4-46EB-A507-693CB0210427}" type="presOf" srcId="{1502A8D6-B111-4E19-B580-3FA2ED6EE261}" destId="{A34C85CE-592A-456A-BD66-EA04D7F7D691}" srcOrd="1" destOrd="0" presId="urn:microsoft.com/office/officeart/2005/8/layout/radial1"/>
    <dgm:cxn modelId="{41D8076B-7CC6-4460-B840-F4A96C901B1E}" type="presOf" srcId="{34AD961F-B3E6-4B34-8C3B-481DA7F0C1CD}" destId="{C9494DB7-304C-4EA8-9510-8D21F0DB57E2}" srcOrd="0" destOrd="0" presId="urn:microsoft.com/office/officeart/2005/8/layout/radial1"/>
    <dgm:cxn modelId="{E7FAD550-7D31-4113-94A8-E51E359D7AFA}" srcId="{9E0F97B2-1620-43DC-BEB9-E7CC3D5715C4}" destId="{E401B2B5-118F-4E98-83E3-ACA556CD5A12}" srcOrd="9" destOrd="0" parTransId="{733BB2C2-2910-4E22-A6FB-5FB85BFA1217}" sibTransId="{65BCC4BC-7805-42AD-866C-C5F68D6987D2}"/>
    <dgm:cxn modelId="{07C55D73-5F93-447D-8E6B-46C954B48DB7}" type="presOf" srcId="{0650667C-44F7-458E-81C6-98B030CF99FB}" destId="{59F52506-7D6A-4719-99F0-AFCAACCB25C1}" srcOrd="0" destOrd="0" presId="urn:microsoft.com/office/officeart/2005/8/layout/radial1"/>
    <dgm:cxn modelId="{75EB9573-9878-4D5E-9CF6-4A8BDD25B6B6}" srcId="{9E0F97B2-1620-43DC-BEB9-E7CC3D5715C4}" destId="{51E94054-1839-44D4-9AC9-DD1FEB40F343}" srcOrd="4" destOrd="0" parTransId="{7BDE1EF7-A034-4F29-89AE-E7D06D932045}" sibTransId="{BB5A8D49-3542-4AAC-8D46-B0E2477C52E9}"/>
    <dgm:cxn modelId="{2CC1EE74-F5AF-4022-AED9-CAF67F70536B}" type="presOf" srcId="{591D1398-6376-4F27-90B4-A9161A1EAA53}" destId="{95793409-6366-4A81-8A63-3DC20CF2F6B2}" srcOrd="0" destOrd="0" presId="urn:microsoft.com/office/officeart/2005/8/layout/radial1"/>
    <dgm:cxn modelId="{3DA48F76-EACD-490A-BD16-C17D9FEEF816}" type="presOf" srcId="{B62ABBD6-7B3C-407B-8730-46E1AA847757}" destId="{28B880A8-21CC-410D-B0FF-5D0765A7A508}" srcOrd="1" destOrd="0" presId="urn:microsoft.com/office/officeart/2005/8/layout/radial1"/>
    <dgm:cxn modelId="{84299976-35DD-444B-AB1A-AACDFF5A9BE0}" type="presOf" srcId="{FDBD5986-2FFD-4A1F-81D9-35B3438C07EE}" destId="{C4E9CE02-599A-42B9-AE6E-4E6903D4BF93}" srcOrd="0" destOrd="0" presId="urn:microsoft.com/office/officeart/2005/8/layout/radial1"/>
    <dgm:cxn modelId="{F61B4D78-D514-4D78-8BDA-5F92AE0833C2}" type="presOf" srcId="{7BDE1EF7-A034-4F29-89AE-E7D06D932045}" destId="{ECC6E0EE-95C7-4C70-96DC-DEBEFE026E6E}" srcOrd="0" destOrd="0" presId="urn:microsoft.com/office/officeart/2005/8/layout/radial1"/>
    <dgm:cxn modelId="{2E4F9479-1CB0-4A32-B4C3-C1E14865E0AC}" type="presOf" srcId="{A3F480BE-57B2-4EC9-8FA8-15E0930A3477}" destId="{37EB6E20-1F34-455A-A55F-EC9182FAC67D}" srcOrd="0" destOrd="0" presId="urn:microsoft.com/office/officeart/2005/8/layout/radial1"/>
    <dgm:cxn modelId="{51938A7A-1068-4DD4-A204-6956AF4787EB}" type="presOf" srcId="{733BB2C2-2910-4E22-A6FB-5FB85BFA1217}" destId="{EA967EDD-3266-4505-8011-10220E28B218}" srcOrd="0" destOrd="0" presId="urn:microsoft.com/office/officeart/2005/8/layout/radial1"/>
    <dgm:cxn modelId="{6FC15B7D-E98A-4BC3-8C4B-C933B86E70C1}" type="presOf" srcId="{AFB34A91-D267-4B57-AB89-23320D370711}" destId="{C4737D33-B5BB-40A7-9E84-3C7D60A050C4}" srcOrd="1" destOrd="0" presId="urn:microsoft.com/office/officeart/2005/8/layout/radial1"/>
    <dgm:cxn modelId="{0914D97E-A0A7-4EF9-A66C-284A1EF9F65C}" type="presOf" srcId="{733BB2C2-2910-4E22-A6FB-5FB85BFA1217}" destId="{021EA260-823F-4B19-8630-67709DBF6A65}" srcOrd="1" destOrd="0" presId="urn:microsoft.com/office/officeart/2005/8/layout/radial1"/>
    <dgm:cxn modelId="{4941217F-83F8-4DD1-89B1-B27CA55622D0}" srcId="{E560601E-0CFA-4C37-9787-08C07329FDE3}" destId="{9E0F97B2-1620-43DC-BEB9-E7CC3D5715C4}" srcOrd="0" destOrd="0" parTransId="{088F47FD-06E7-44A3-9894-CB8FAAB895E2}" sibTransId="{EAA6A939-CB64-45F6-B839-6DB2D84661DE}"/>
    <dgm:cxn modelId="{6D375D8C-FBFD-4340-A1C1-0E37EF95E4CB}" srcId="{9E0F97B2-1620-43DC-BEB9-E7CC3D5715C4}" destId="{3DAE2206-8282-4BF4-8C91-59F75234B995}" srcOrd="5" destOrd="0" parTransId="{672AB533-F1CE-470D-9B9E-BC83B86D83D0}" sibTransId="{6D79A5CD-A95A-4BDF-8BEE-DE44FB4346A9}"/>
    <dgm:cxn modelId="{56558F8E-7CB1-45E6-BDBF-EC7B02D8F764}" type="presOf" srcId="{4CDE6AB5-BED0-4454-8668-DA07FD8A34D2}" destId="{580D16E2-BAF0-48DE-90D7-C84091AA524A}" srcOrd="1" destOrd="0" presId="urn:microsoft.com/office/officeart/2005/8/layout/radial1"/>
    <dgm:cxn modelId="{602D7096-5187-4334-B3FE-121BC870D4B1}" srcId="{9E0F97B2-1620-43DC-BEB9-E7CC3D5715C4}" destId="{34AD961F-B3E6-4B34-8C3B-481DA7F0C1CD}" srcOrd="11" destOrd="0" parTransId="{AFB34A91-D267-4B57-AB89-23320D370711}" sibTransId="{4A824ADF-06AF-4595-B19F-382742622975}"/>
    <dgm:cxn modelId="{F12E0F9B-A8DB-48B5-AA40-3C04A091B837}" type="presOf" srcId="{F0FF77CC-4A39-4A8E-83FB-9C99D60DB40E}" destId="{A7F7A5ED-B0AE-44F9-9E95-BECE2E4D2F4C}" srcOrd="0" destOrd="0" presId="urn:microsoft.com/office/officeart/2005/8/layout/radial1"/>
    <dgm:cxn modelId="{ABB3829B-7F9A-4E27-9D25-A5DC6B53C2A9}" type="presOf" srcId="{2150A79D-1260-4C45-B9A5-2BC22D587607}" destId="{65630CD7-A041-47F6-8461-E572E035E72F}" srcOrd="1" destOrd="0" presId="urn:microsoft.com/office/officeart/2005/8/layout/radial1"/>
    <dgm:cxn modelId="{D0930FA1-A39C-46F1-83E9-9EA38E002F7C}" type="presOf" srcId="{FC248566-7F7F-40F3-899C-D02C74DDD065}" destId="{3BDDF9C4-EF19-41FB-9ED9-E92D86F73EAE}" srcOrd="0" destOrd="0" presId="urn:microsoft.com/office/officeart/2005/8/layout/radial1"/>
    <dgm:cxn modelId="{25D5C4A1-FD24-4D68-8543-58FB4E6225E8}" type="presOf" srcId="{9E0F97B2-1620-43DC-BEB9-E7CC3D5715C4}" destId="{5393252A-C230-48BF-BF2B-638575C7AAC9}" srcOrd="0" destOrd="0" presId="urn:microsoft.com/office/officeart/2005/8/layout/radial1"/>
    <dgm:cxn modelId="{A8F701A9-86E5-4740-BE8E-F269CF46671A}" type="presOf" srcId="{A373A67B-5A24-49A5-8D4A-8C19FB99D9B2}" destId="{59A9EE6E-5A58-4068-8930-E4F1755EBFAD}" srcOrd="0" destOrd="0" presId="urn:microsoft.com/office/officeart/2005/8/layout/radial1"/>
    <dgm:cxn modelId="{F212B7AC-169D-46DF-AEF4-65D6A38A51F0}" type="presOf" srcId="{8CC57E09-B040-432E-8C4F-3A35F9ACBA0D}" destId="{EE116ABF-C66C-4312-95AA-8AA4454F1EF0}" srcOrd="0" destOrd="0" presId="urn:microsoft.com/office/officeart/2005/8/layout/radial1"/>
    <dgm:cxn modelId="{6B3C0EAE-632B-4262-9FA5-6DB208556662}" type="presOf" srcId="{FDBD5986-2FFD-4A1F-81D9-35B3438C07EE}" destId="{F4D91412-DA76-45AA-A7A8-6AF69D64C649}" srcOrd="1" destOrd="0" presId="urn:microsoft.com/office/officeart/2005/8/layout/radial1"/>
    <dgm:cxn modelId="{696544B0-0D77-43CA-BAF6-CA1E3899666C}" srcId="{9E0F97B2-1620-43DC-BEB9-E7CC3D5715C4}" destId="{B97A319D-7F1D-426D-BC20-69704DB58408}" srcOrd="13" destOrd="0" parTransId="{A3F480BE-57B2-4EC9-8FA8-15E0930A3477}" sibTransId="{08A8C8FF-3CB3-4FA6-8359-CD6DBE6F0798}"/>
    <dgm:cxn modelId="{2E397CBD-0D72-4FE8-90B1-DCC53D512AB4}" type="presOf" srcId="{E560601E-0CFA-4C37-9787-08C07329FDE3}" destId="{829D7BBF-C00A-4CE9-911A-9C615D4BAF7E}" srcOrd="0" destOrd="0" presId="urn:microsoft.com/office/officeart/2005/8/layout/radial1"/>
    <dgm:cxn modelId="{E0F206C6-3EA9-4253-8F10-743616FD362B}" type="presOf" srcId="{819BFEC3-BBED-4437-90EE-373DD8484549}" destId="{F96CE800-D828-4C10-A588-69FAAC2FAFF2}" srcOrd="0" destOrd="0" presId="urn:microsoft.com/office/officeart/2005/8/layout/radial1"/>
    <dgm:cxn modelId="{D9CD4DC8-AD6E-4466-95EE-CB8F4C2D9657}" type="presOf" srcId="{672AB533-F1CE-470D-9B9E-BC83B86D83D0}" destId="{A561F703-0B5C-41A4-9BD7-76189EAD5A5C}" srcOrd="1" destOrd="0" presId="urn:microsoft.com/office/officeart/2005/8/layout/radial1"/>
    <dgm:cxn modelId="{D12D44CC-3AB5-4276-88F6-ABAAE9F8B345}" type="presOf" srcId="{B62ABBD6-7B3C-407B-8730-46E1AA847757}" destId="{2B406254-B98A-430C-937F-36FD07BE0108}" srcOrd="0" destOrd="0" presId="urn:microsoft.com/office/officeart/2005/8/layout/radial1"/>
    <dgm:cxn modelId="{4078A3CE-32D7-4751-9009-4585C4C885A4}" type="presOf" srcId="{3DAE2206-8282-4BF4-8C91-59F75234B995}" destId="{1334C87D-C3BF-4580-8986-06819DF0BD95}" srcOrd="0" destOrd="0" presId="urn:microsoft.com/office/officeart/2005/8/layout/radial1"/>
    <dgm:cxn modelId="{3EDFEBD1-FC61-4488-807F-B865907D3FD4}" srcId="{9E0F97B2-1620-43DC-BEB9-E7CC3D5715C4}" destId="{C5CF3195-352C-40FD-81C8-213FF2C8EF56}" srcOrd="6" destOrd="0" parTransId="{1502A8D6-B111-4E19-B580-3FA2ED6EE261}" sibTransId="{C16768FC-B64D-49D4-AE9B-78C7505FD054}"/>
    <dgm:cxn modelId="{0ED19AD5-0DC0-4F00-9E6A-052689CBB527}" srcId="{9E0F97B2-1620-43DC-BEB9-E7CC3D5715C4}" destId="{12B9BE22-D4AA-4C9C-B678-C25DAB463A94}" srcOrd="8" destOrd="0" parTransId="{B62ABBD6-7B3C-407B-8730-46E1AA847757}" sibTransId="{C0C3B828-36EE-4C86-951E-4BB68D913554}"/>
    <dgm:cxn modelId="{4B1B45D7-051F-4AB9-A65E-D6B6D1837A79}" type="presOf" srcId="{A373A67B-5A24-49A5-8D4A-8C19FB99D9B2}" destId="{F47B9C01-04A5-413B-9F45-9ADF733FF041}" srcOrd="1" destOrd="0" presId="urn:microsoft.com/office/officeart/2005/8/layout/radial1"/>
    <dgm:cxn modelId="{82DDA0DC-975A-4349-B7A4-EF2BB6977D76}" type="presOf" srcId="{B97A319D-7F1D-426D-BC20-69704DB58408}" destId="{9F4CA118-1B5A-4D40-8662-DA11235F7B5B}" srcOrd="0" destOrd="0" presId="urn:microsoft.com/office/officeart/2005/8/layout/radial1"/>
    <dgm:cxn modelId="{CA8BB9E5-7104-4BC3-A5D7-7EED05EDB13C}" srcId="{9E0F97B2-1620-43DC-BEB9-E7CC3D5715C4}" destId="{8CC57E09-B040-432E-8C4F-3A35F9ACBA0D}" srcOrd="1" destOrd="0" parTransId="{A373A67B-5A24-49A5-8D4A-8C19FB99D9B2}" sibTransId="{F4D2342B-E32C-407B-9AE4-4D9437D09DFD}"/>
    <dgm:cxn modelId="{BA9922E8-945A-440C-A47C-DE9FFEB995FB}" srcId="{9E0F97B2-1620-43DC-BEB9-E7CC3D5715C4}" destId="{7AE26889-2460-438A-9C18-D7D94AFD39A0}" srcOrd="7" destOrd="0" parTransId="{FDBD5986-2FFD-4A1F-81D9-35B3438C07EE}" sibTransId="{35B3AE38-99DB-48A6-95B8-D8F5C6A56263}"/>
    <dgm:cxn modelId="{204505EB-2050-4475-B6AD-14D21D03F634}" type="presOf" srcId="{B19C1A86-161F-4100-A055-5493B414C3E6}" destId="{B24EBB7C-1A33-4BE9-9EA9-B97E581CF607}" srcOrd="1" destOrd="0" presId="urn:microsoft.com/office/officeart/2005/8/layout/radial1"/>
    <dgm:cxn modelId="{60A82EED-868B-4A9E-AF8E-ADBDDCDA2F04}" srcId="{9E0F97B2-1620-43DC-BEB9-E7CC3D5715C4}" destId="{FC248566-7F7F-40F3-899C-D02C74DDD065}" srcOrd="0" destOrd="0" parTransId="{B19C1A86-161F-4100-A055-5493B414C3E6}" sibTransId="{2AACD79A-F0EB-4807-8597-84FAECE41DBF}"/>
    <dgm:cxn modelId="{DE1C5DEF-A077-4DC4-88DE-5623365FDEB0}" srcId="{9E0F97B2-1620-43DC-BEB9-E7CC3D5715C4}" destId="{0650667C-44F7-458E-81C6-98B030CF99FB}" srcOrd="12" destOrd="0" parTransId="{5F11CB59-E84B-4EBB-BC7C-DC8C6885015A}" sibTransId="{DEE5CA2A-C4B3-48B8-8BDF-3D7EDCB5295E}"/>
    <dgm:cxn modelId="{666FA2F4-88FF-44FD-A1C8-42A68B80CCA5}" type="presOf" srcId="{7AE26889-2460-438A-9C18-D7D94AFD39A0}" destId="{B06C47E1-302E-4EC3-B8B4-E21861D17DB0}" srcOrd="0" destOrd="0" presId="urn:microsoft.com/office/officeart/2005/8/layout/radial1"/>
    <dgm:cxn modelId="{CAAD68F6-0A56-4714-92D3-B98393EC3B88}" type="presOf" srcId="{B19C1A86-161F-4100-A055-5493B414C3E6}" destId="{BD1BC281-BA66-4ECF-BC5F-AD6B08CC8141}" srcOrd="0" destOrd="0" presId="urn:microsoft.com/office/officeart/2005/8/layout/radial1"/>
    <dgm:cxn modelId="{792C2DA4-721B-4D3D-8194-31FE956DDFC9}" type="presParOf" srcId="{829D7BBF-C00A-4CE9-911A-9C615D4BAF7E}" destId="{5393252A-C230-48BF-BF2B-638575C7AAC9}" srcOrd="0" destOrd="0" presId="urn:microsoft.com/office/officeart/2005/8/layout/radial1"/>
    <dgm:cxn modelId="{8FCED213-89C9-4FB9-8516-DB8CB0B2BBAB}" type="presParOf" srcId="{829D7BBF-C00A-4CE9-911A-9C615D4BAF7E}" destId="{BD1BC281-BA66-4ECF-BC5F-AD6B08CC8141}" srcOrd="1" destOrd="0" presId="urn:microsoft.com/office/officeart/2005/8/layout/radial1"/>
    <dgm:cxn modelId="{47618DA1-1F2A-4B9B-A571-9F873D492679}" type="presParOf" srcId="{BD1BC281-BA66-4ECF-BC5F-AD6B08CC8141}" destId="{B24EBB7C-1A33-4BE9-9EA9-B97E581CF607}" srcOrd="0" destOrd="0" presId="urn:microsoft.com/office/officeart/2005/8/layout/radial1"/>
    <dgm:cxn modelId="{2F756A33-AD54-4302-B5D1-7CADC8F8E0A5}" type="presParOf" srcId="{829D7BBF-C00A-4CE9-911A-9C615D4BAF7E}" destId="{3BDDF9C4-EF19-41FB-9ED9-E92D86F73EAE}" srcOrd="2" destOrd="0" presId="urn:microsoft.com/office/officeart/2005/8/layout/radial1"/>
    <dgm:cxn modelId="{5B4D0462-DF5B-49FA-90CE-4F4444BE62A1}" type="presParOf" srcId="{829D7BBF-C00A-4CE9-911A-9C615D4BAF7E}" destId="{59A9EE6E-5A58-4068-8930-E4F1755EBFAD}" srcOrd="3" destOrd="0" presId="urn:microsoft.com/office/officeart/2005/8/layout/radial1"/>
    <dgm:cxn modelId="{36A99569-3D6D-44DF-8A7D-61A3F41ECD1C}" type="presParOf" srcId="{59A9EE6E-5A58-4068-8930-E4F1755EBFAD}" destId="{F47B9C01-04A5-413B-9F45-9ADF733FF041}" srcOrd="0" destOrd="0" presId="urn:microsoft.com/office/officeart/2005/8/layout/radial1"/>
    <dgm:cxn modelId="{F4B11353-845A-42BD-9BAB-B9FF09B7535E}" type="presParOf" srcId="{829D7BBF-C00A-4CE9-911A-9C615D4BAF7E}" destId="{EE116ABF-C66C-4312-95AA-8AA4454F1EF0}" srcOrd="4" destOrd="0" presId="urn:microsoft.com/office/officeart/2005/8/layout/radial1"/>
    <dgm:cxn modelId="{757B1718-E2EB-4568-8288-811F50586C4C}" type="presParOf" srcId="{829D7BBF-C00A-4CE9-911A-9C615D4BAF7E}" destId="{A7F7A5ED-B0AE-44F9-9E95-BECE2E4D2F4C}" srcOrd="5" destOrd="0" presId="urn:microsoft.com/office/officeart/2005/8/layout/radial1"/>
    <dgm:cxn modelId="{946E0D67-E3CF-4976-8A6D-BD049E3B8DD8}" type="presParOf" srcId="{A7F7A5ED-B0AE-44F9-9E95-BECE2E4D2F4C}" destId="{8FA4E1ED-34D9-432C-8163-6F98C8862F08}" srcOrd="0" destOrd="0" presId="urn:microsoft.com/office/officeart/2005/8/layout/radial1"/>
    <dgm:cxn modelId="{16B655EB-3BEE-46B4-B669-F3ABAE0642C4}" type="presParOf" srcId="{829D7BBF-C00A-4CE9-911A-9C615D4BAF7E}" destId="{95793409-6366-4A81-8A63-3DC20CF2F6B2}" srcOrd="6" destOrd="0" presId="urn:microsoft.com/office/officeart/2005/8/layout/radial1"/>
    <dgm:cxn modelId="{7E0CC8A2-88E7-46EE-8BC7-F40007987108}" type="presParOf" srcId="{829D7BBF-C00A-4CE9-911A-9C615D4BAF7E}" destId="{75EA20D5-45EA-4DFC-BD93-6BA97E972D26}" srcOrd="7" destOrd="0" presId="urn:microsoft.com/office/officeart/2005/8/layout/radial1"/>
    <dgm:cxn modelId="{4FE13041-C1F3-41FB-AF33-93C22EFAB997}" type="presParOf" srcId="{75EA20D5-45EA-4DFC-BD93-6BA97E972D26}" destId="{580D16E2-BAF0-48DE-90D7-C84091AA524A}" srcOrd="0" destOrd="0" presId="urn:microsoft.com/office/officeart/2005/8/layout/radial1"/>
    <dgm:cxn modelId="{CC959470-DF6F-4C44-B600-4E3CCBF0EE45}" type="presParOf" srcId="{829D7BBF-C00A-4CE9-911A-9C615D4BAF7E}" destId="{B21499BE-5B5A-4F93-AD53-AD2DA278AA91}" srcOrd="8" destOrd="0" presId="urn:microsoft.com/office/officeart/2005/8/layout/radial1"/>
    <dgm:cxn modelId="{E32F7C05-21EF-458A-830B-49388587DBE7}" type="presParOf" srcId="{829D7BBF-C00A-4CE9-911A-9C615D4BAF7E}" destId="{ECC6E0EE-95C7-4C70-96DC-DEBEFE026E6E}" srcOrd="9" destOrd="0" presId="urn:microsoft.com/office/officeart/2005/8/layout/radial1"/>
    <dgm:cxn modelId="{192BA93E-61A3-4F30-99D6-93AB0F97009C}" type="presParOf" srcId="{ECC6E0EE-95C7-4C70-96DC-DEBEFE026E6E}" destId="{F31B7C73-21EE-4593-8272-1BAED66ED379}" srcOrd="0" destOrd="0" presId="urn:microsoft.com/office/officeart/2005/8/layout/radial1"/>
    <dgm:cxn modelId="{5E013C1C-1AEE-42D5-AE60-597AB64AC444}" type="presParOf" srcId="{829D7BBF-C00A-4CE9-911A-9C615D4BAF7E}" destId="{1B8B3F40-7803-45F7-AF44-37F3D40899EE}" srcOrd="10" destOrd="0" presId="urn:microsoft.com/office/officeart/2005/8/layout/radial1"/>
    <dgm:cxn modelId="{712AA0C3-E15D-49B8-BE88-F49AB4A09DF7}" type="presParOf" srcId="{829D7BBF-C00A-4CE9-911A-9C615D4BAF7E}" destId="{BAB5B0DA-9EBB-4555-BAE0-E389B38D4CA8}" srcOrd="11" destOrd="0" presId="urn:microsoft.com/office/officeart/2005/8/layout/radial1"/>
    <dgm:cxn modelId="{A49DB544-43D5-49B0-857A-AAC2B165F863}" type="presParOf" srcId="{BAB5B0DA-9EBB-4555-BAE0-E389B38D4CA8}" destId="{A561F703-0B5C-41A4-9BD7-76189EAD5A5C}" srcOrd="0" destOrd="0" presId="urn:microsoft.com/office/officeart/2005/8/layout/radial1"/>
    <dgm:cxn modelId="{BF28A45F-B3AE-410E-AB25-B6FE66A92648}" type="presParOf" srcId="{829D7BBF-C00A-4CE9-911A-9C615D4BAF7E}" destId="{1334C87D-C3BF-4580-8986-06819DF0BD95}" srcOrd="12" destOrd="0" presId="urn:microsoft.com/office/officeart/2005/8/layout/radial1"/>
    <dgm:cxn modelId="{5F2BD0ED-8E4D-4DF1-977D-94858B8B3A87}" type="presParOf" srcId="{829D7BBF-C00A-4CE9-911A-9C615D4BAF7E}" destId="{933CBDDA-E921-486E-9F01-75A21130405F}" srcOrd="13" destOrd="0" presId="urn:microsoft.com/office/officeart/2005/8/layout/radial1"/>
    <dgm:cxn modelId="{2537535B-0418-473E-A857-066438B76F90}" type="presParOf" srcId="{933CBDDA-E921-486E-9F01-75A21130405F}" destId="{A34C85CE-592A-456A-BD66-EA04D7F7D691}" srcOrd="0" destOrd="0" presId="urn:microsoft.com/office/officeart/2005/8/layout/radial1"/>
    <dgm:cxn modelId="{5EA36B04-800E-4055-855F-3DC0FB5EBC72}" type="presParOf" srcId="{829D7BBF-C00A-4CE9-911A-9C615D4BAF7E}" destId="{8D68F617-345D-4EE0-AE0A-3C0B2D9E7C9D}" srcOrd="14" destOrd="0" presId="urn:microsoft.com/office/officeart/2005/8/layout/radial1"/>
    <dgm:cxn modelId="{A788DC40-6340-4646-B2AC-797E84F0208B}" type="presParOf" srcId="{829D7BBF-C00A-4CE9-911A-9C615D4BAF7E}" destId="{C4E9CE02-599A-42B9-AE6E-4E6903D4BF93}" srcOrd="15" destOrd="0" presId="urn:microsoft.com/office/officeart/2005/8/layout/radial1"/>
    <dgm:cxn modelId="{B61C48E0-89A7-42BD-B425-669E5D13C0CB}" type="presParOf" srcId="{C4E9CE02-599A-42B9-AE6E-4E6903D4BF93}" destId="{F4D91412-DA76-45AA-A7A8-6AF69D64C649}" srcOrd="0" destOrd="0" presId="urn:microsoft.com/office/officeart/2005/8/layout/radial1"/>
    <dgm:cxn modelId="{DFC32346-0D22-4B9A-BC1A-1911503C7DE3}" type="presParOf" srcId="{829D7BBF-C00A-4CE9-911A-9C615D4BAF7E}" destId="{B06C47E1-302E-4EC3-B8B4-E21861D17DB0}" srcOrd="16" destOrd="0" presId="urn:microsoft.com/office/officeart/2005/8/layout/radial1"/>
    <dgm:cxn modelId="{84831C09-EC2F-4A65-A881-188EB17C2863}" type="presParOf" srcId="{829D7BBF-C00A-4CE9-911A-9C615D4BAF7E}" destId="{2B406254-B98A-430C-937F-36FD07BE0108}" srcOrd="17" destOrd="0" presId="urn:microsoft.com/office/officeart/2005/8/layout/radial1"/>
    <dgm:cxn modelId="{85C05AF6-B8A0-43D3-82D3-97CDBEC8AAB9}" type="presParOf" srcId="{2B406254-B98A-430C-937F-36FD07BE0108}" destId="{28B880A8-21CC-410D-B0FF-5D0765A7A508}" srcOrd="0" destOrd="0" presId="urn:microsoft.com/office/officeart/2005/8/layout/radial1"/>
    <dgm:cxn modelId="{FDD538FE-BAF5-415F-80E7-019FE5F6C298}" type="presParOf" srcId="{829D7BBF-C00A-4CE9-911A-9C615D4BAF7E}" destId="{AAF427C0-8F39-4C45-965A-E1AB576CD060}" srcOrd="18" destOrd="0" presId="urn:microsoft.com/office/officeart/2005/8/layout/radial1"/>
    <dgm:cxn modelId="{99CAC4DB-3768-443C-A901-9E1BDE128E06}" type="presParOf" srcId="{829D7BBF-C00A-4CE9-911A-9C615D4BAF7E}" destId="{EA967EDD-3266-4505-8011-10220E28B218}" srcOrd="19" destOrd="0" presId="urn:microsoft.com/office/officeart/2005/8/layout/radial1"/>
    <dgm:cxn modelId="{7FB964C5-A800-4EC9-BE80-DB3360A50C40}" type="presParOf" srcId="{EA967EDD-3266-4505-8011-10220E28B218}" destId="{021EA260-823F-4B19-8630-67709DBF6A65}" srcOrd="0" destOrd="0" presId="urn:microsoft.com/office/officeart/2005/8/layout/radial1"/>
    <dgm:cxn modelId="{53ADE25A-6870-4CC2-BE96-C93C60C826A5}" type="presParOf" srcId="{829D7BBF-C00A-4CE9-911A-9C615D4BAF7E}" destId="{B68A5EEA-E841-4425-945F-5AF3541888B3}" srcOrd="20" destOrd="0" presId="urn:microsoft.com/office/officeart/2005/8/layout/radial1"/>
    <dgm:cxn modelId="{0785F1F8-4D1E-43B6-8FDB-1A9F24F4A940}" type="presParOf" srcId="{829D7BBF-C00A-4CE9-911A-9C615D4BAF7E}" destId="{FC9810E4-5104-4400-8D16-3074C2878843}" srcOrd="21" destOrd="0" presId="urn:microsoft.com/office/officeart/2005/8/layout/radial1"/>
    <dgm:cxn modelId="{9BB48C06-1E8E-4B70-90CA-44002756783E}" type="presParOf" srcId="{FC9810E4-5104-4400-8D16-3074C2878843}" destId="{65630CD7-A041-47F6-8461-E572E035E72F}" srcOrd="0" destOrd="0" presId="urn:microsoft.com/office/officeart/2005/8/layout/radial1"/>
    <dgm:cxn modelId="{860E6432-0FD3-4DD2-BDB3-FAD698B45C37}" type="presParOf" srcId="{829D7BBF-C00A-4CE9-911A-9C615D4BAF7E}" destId="{F96CE800-D828-4C10-A588-69FAAC2FAFF2}" srcOrd="22" destOrd="0" presId="urn:microsoft.com/office/officeart/2005/8/layout/radial1"/>
    <dgm:cxn modelId="{60B0D88A-B51F-4B24-B05C-99BFE3E3F8BF}" type="presParOf" srcId="{829D7BBF-C00A-4CE9-911A-9C615D4BAF7E}" destId="{DA0CB1F7-D68D-4E87-B775-94EAB480F0C0}" srcOrd="23" destOrd="0" presId="urn:microsoft.com/office/officeart/2005/8/layout/radial1"/>
    <dgm:cxn modelId="{62291166-C52C-4345-B249-B99725F9C260}" type="presParOf" srcId="{DA0CB1F7-D68D-4E87-B775-94EAB480F0C0}" destId="{C4737D33-B5BB-40A7-9E84-3C7D60A050C4}" srcOrd="0" destOrd="0" presId="urn:microsoft.com/office/officeart/2005/8/layout/radial1"/>
    <dgm:cxn modelId="{0D866F7B-435F-4381-9FFE-05969A79205D}" type="presParOf" srcId="{829D7BBF-C00A-4CE9-911A-9C615D4BAF7E}" destId="{C9494DB7-304C-4EA8-9510-8D21F0DB57E2}" srcOrd="24" destOrd="0" presId="urn:microsoft.com/office/officeart/2005/8/layout/radial1"/>
    <dgm:cxn modelId="{BD1D61D7-A649-4F53-8EB3-93A85729064D}" type="presParOf" srcId="{829D7BBF-C00A-4CE9-911A-9C615D4BAF7E}" destId="{88BB69B9-B46C-4691-B910-B84221A88116}" srcOrd="25" destOrd="0" presId="urn:microsoft.com/office/officeart/2005/8/layout/radial1"/>
    <dgm:cxn modelId="{4E3E8C46-5754-45B2-91D2-E16386D318BF}" type="presParOf" srcId="{88BB69B9-B46C-4691-B910-B84221A88116}" destId="{4B7C3EE0-D426-4E4D-B2CB-38CA247E0926}" srcOrd="0" destOrd="0" presId="urn:microsoft.com/office/officeart/2005/8/layout/radial1"/>
    <dgm:cxn modelId="{92A0BBFF-517A-4436-97A8-7AF54691AD3B}" type="presParOf" srcId="{829D7BBF-C00A-4CE9-911A-9C615D4BAF7E}" destId="{59F52506-7D6A-4719-99F0-AFCAACCB25C1}" srcOrd="26" destOrd="0" presId="urn:microsoft.com/office/officeart/2005/8/layout/radial1"/>
    <dgm:cxn modelId="{7110F11F-DB36-40FD-BA74-F51B83497369}" type="presParOf" srcId="{829D7BBF-C00A-4CE9-911A-9C615D4BAF7E}" destId="{37EB6E20-1F34-455A-A55F-EC9182FAC67D}" srcOrd="27" destOrd="0" presId="urn:microsoft.com/office/officeart/2005/8/layout/radial1"/>
    <dgm:cxn modelId="{CF4F02DB-A819-4856-A7B6-B93F480B3B96}" type="presParOf" srcId="{37EB6E20-1F34-455A-A55F-EC9182FAC67D}" destId="{A28D5FA7-AEA8-40F8-B3FB-F7252E34FA27}" srcOrd="0" destOrd="0" presId="urn:microsoft.com/office/officeart/2005/8/layout/radial1"/>
    <dgm:cxn modelId="{8098E9C6-8D6D-4B86-A2D1-7D2349151F94}" type="presParOf" srcId="{829D7BBF-C00A-4CE9-911A-9C615D4BAF7E}" destId="{9F4CA118-1B5A-4D40-8662-DA11235F7B5B}" srcOrd="2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3252A-C230-48BF-BF2B-638575C7AAC9}">
      <dsp:nvSpPr>
        <dsp:cNvPr id="0" name=""/>
        <dsp:cNvSpPr/>
      </dsp:nvSpPr>
      <dsp:spPr>
        <a:xfrm>
          <a:off x="2571594" y="2029059"/>
          <a:ext cx="1516991" cy="983925"/>
        </a:xfrm>
        <a:prstGeom prst="ellips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pPr>
          <a:r>
            <a:rPr lang="en-GB" altLang="en-US" sz="1600" kern="1200" dirty="0">
              <a:latin typeface="Comic Sans MS" pitchFamily="66" charset="0"/>
            </a:rPr>
            <a:t>Psychology BA/BSc</a:t>
          </a:r>
          <a:endParaRPr lang="en-GB" sz="1600" kern="1200" dirty="0"/>
        </a:p>
      </dsp:txBody>
      <dsp:txXfrm>
        <a:off x="2793752" y="2173151"/>
        <a:ext cx="1072675" cy="695741"/>
      </dsp:txXfrm>
    </dsp:sp>
    <dsp:sp modelId="{BD1BC281-BA66-4ECF-BC5F-AD6B08CC8141}">
      <dsp:nvSpPr>
        <dsp:cNvPr id="0" name=""/>
        <dsp:cNvSpPr/>
      </dsp:nvSpPr>
      <dsp:spPr>
        <a:xfrm rot="16200000">
          <a:off x="2686997" y="1376035"/>
          <a:ext cx="1286184" cy="19863"/>
        </a:xfrm>
        <a:custGeom>
          <a:avLst/>
          <a:gdLst/>
          <a:ahLst/>
          <a:cxnLst/>
          <a:rect l="0" t="0" r="0" b="0"/>
          <a:pathLst>
            <a:path>
              <a:moveTo>
                <a:pt x="0" y="9931"/>
              </a:moveTo>
              <a:lnTo>
                <a:pt x="1286184"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97935" y="1353812"/>
        <a:ext cx="64309" cy="64309"/>
      </dsp:txXfrm>
    </dsp:sp>
    <dsp:sp modelId="{3BDDF9C4-EF19-41FB-9ED9-E92D86F73EAE}">
      <dsp:nvSpPr>
        <dsp:cNvPr id="0" name=""/>
        <dsp:cNvSpPr/>
      </dsp:nvSpPr>
      <dsp:spPr>
        <a:xfrm>
          <a:off x="2229326" y="4936"/>
          <a:ext cx="2201527" cy="73793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pPr>
          <a:r>
            <a:rPr lang="en-GB" altLang="en-US" sz="1600" kern="1200" dirty="0">
              <a:latin typeface="Comic Sans MS" pitchFamily="66" charset="0"/>
            </a:rPr>
            <a:t>Social Work</a:t>
          </a:r>
          <a:endParaRPr lang="en-GB" sz="1600" kern="1200" dirty="0"/>
        </a:p>
      </dsp:txBody>
      <dsp:txXfrm>
        <a:off x="2551732" y="113005"/>
        <a:ext cx="1556715" cy="521800"/>
      </dsp:txXfrm>
    </dsp:sp>
    <dsp:sp modelId="{59A9EE6E-5A58-4068-8930-E4F1755EBFAD}">
      <dsp:nvSpPr>
        <dsp:cNvPr id="0" name=""/>
        <dsp:cNvSpPr/>
      </dsp:nvSpPr>
      <dsp:spPr>
        <a:xfrm rot="18991180">
          <a:off x="3486798" y="1424178"/>
          <a:ext cx="1978892" cy="19863"/>
        </a:xfrm>
        <a:custGeom>
          <a:avLst/>
          <a:gdLst/>
          <a:ahLst/>
          <a:cxnLst/>
          <a:rect l="0" t="0" r="0" b="0"/>
          <a:pathLst>
            <a:path>
              <a:moveTo>
                <a:pt x="0" y="9931"/>
              </a:moveTo>
              <a:lnTo>
                <a:pt x="1978892"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426772" y="1384637"/>
        <a:ext cx="98944" cy="98944"/>
      </dsp:txXfrm>
    </dsp:sp>
    <dsp:sp modelId="{EE116ABF-C66C-4312-95AA-8AA4454F1EF0}">
      <dsp:nvSpPr>
        <dsp:cNvPr id="0" name=""/>
        <dsp:cNvSpPr/>
      </dsp:nvSpPr>
      <dsp:spPr>
        <a:xfrm>
          <a:off x="4459174" y="39157"/>
          <a:ext cx="2201079" cy="734969"/>
        </a:xfrm>
        <a:prstGeom prst="ellipse">
          <a:avLst/>
        </a:prstGeom>
        <a:gradFill rotWithShape="0">
          <a:gsLst>
            <a:gs pos="0">
              <a:schemeClr val="accent4">
                <a:hueOff val="1030155"/>
                <a:satOff val="3205"/>
                <a:lumOff val="5882"/>
                <a:alphaOff val="0"/>
                <a:shade val="51000"/>
                <a:satMod val="130000"/>
              </a:schemeClr>
            </a:gs>
            <a:gs pos="80000">
              <a:schemeClr val="accent4">
                <a:hueOff val="1030155"/>
                <a:satOff val="3205"/>
                <a:lumOff val="5882"/>
                <a:alphaOff val="0"/>
                <a:shade val="93000"/>
                <a:satMod val="130000"/>
              </a:schemeClr>
            </a:gs>
            <a:gs pos="100000">
              <a:schemeClr val="accent4">
                <a:hueOff val="1030155"/>
                <a:satOff val="3205"/>
                <a:lumOff val="58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pPr>
          <a:r>
            <a:rPr lang="en-GB" altLang="en-US" sz="1600" kern="1200" dirty="0">
              <a:latin typeface="Comic Sans MS" pitchFamily="66" charset="0"/>
            </a:rPr>
            <a:t>Counselling</a:t>
          </a:r>
          <a:endParaRPr lang="en-GB" sz="1600" kern="1200" dirty="0">
            <a:latin typeface="Comic Sans MS" pitchFamily="66" charset="0"/>
          </a:endParaRPr>
        </a:p>
      </dsp:txBody>
      <dsp:txXfrm>
        <a:off x="4781515" y="146791"/>
        <a:ext cx="1556397" cy="519701"/>
      </dsp:txXfrm>
    </dsp:sp>
    <dsp:sp modelId="{A7F7A5ED-B0AE-44F9-9E95-BECE2E4D2F4C}">
      <dsp:nvSpPr>
        <dsp:cNvPr id="0" name=""/>
        <dsp:cNvSpPr/>
      </dsp:nvSpPr>
      <dsp:spPr>
        <a:xfrm rot="19737673">
          <a:off x="3790901" y="1833578"/>
          <a:ext cx="1330065" cy="19863"/>
        </a:xfrm>
        <a:custGeom>
          <a:avLst/>
          <a:gdLst/>
          <a:ahLst/>
          <a:cxnLst/>
          <a:rect l="0" t="0" r="0" b="0"/>
          <a:pathLst>
            <a:path>
              <a:moveTo>
                <a:pt x="0" y="9931"/>
              </a:moveTo>
              <a:lnTo>
                <a:pt x="1330065"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22682" y="1810258"/>
        <a:ext cx="66503" cy="66503"/>
      </dsp:txXfrm>
    </dsp:sp>
    <dsp:sp modelId="{95793409-6366-4A81-8A63-3DC20CF2F6B2}">
      <dsp:nvSpPr>
        <dsp:cNvPr id="0" name=""/>
        <dsp:cNvSpPr/>
      </dsp:nvSpPr>
      <dsp:spPr>
        <a:xfrm>
          <a:off x="4459174" y="811789"/>
          <a:ext cx="2201079" cy="734969"/>
        </a:xfrm>
        <a:prstGeom prst="ellipse">
          <a:avLst/>
        </a:prstGeom>
        <a:gradFill rotWithShape="0">
          <a:gsLst>
            <a:gs pos="0">
              <a:schemeClr val="accent4">
                <a:hueOff val="2060311"/>
                <a:satOff val="6410"/>
                <a:lumOff val="11765"/>
                <a:alphaOff val="0"/>
                <a:shade val="51000"/>
                <a:satMod val="130000"/>
              </a:schemeClr>
            </a:gs>
            <a:gs pos="80000">
              <a:schemeClr val="accent4">
                <a:hueOff val="2060311"/>
                <a:satOff val="6410"/>
                <a:lumOff val="11765"/>
                <a:alphaOff val="0"/>
                <a:shade val="93000"/>
                <a:satMod val="130000"/>
              </a:schemeClr>
            </a:gs>
            <a:gs pos="100000">
              <a:schemeClr val="accent4">
                <a:hueOff val="2060311"/>
                <a:satOff val="6410"/>
                <a:lumOff val="11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dirty="0">
              <a:latin typeface="Comic Sans MS" pitchFamily="66" charset="0"/>
            </a:rPr>
            <a:t>Human Resources</a:t>
          </a:r>
          <a:endParaRPr lang="en-GB" sz="1600" kern="1200" dirty="0">
            <a:latin typeface="Comic Sans MS" pitchFamily="66" charset="0"/>
          </a:endParaRPr>
        </a:p>
      </dsp:txBody>
      <dsp:txXfrm>
        <a:off x="4781515" y="919423"/>
        <a:ext cx="1556397" cy="519701"/>
      </dsp:txXfrm>
    </dsp:sp>
    <dsp:sp modelId="{75EA20D5-45EA-4DFC-BD93-6BA97E972D26}">
      <dsp:nvSpPr>
        <dsp:cNvPr id="0" name=""/>
        <dsp:cNvSpPr/>
      </dsp:nvSpPr>
      <dsp:spPr>
        <a:xfrm rot="20958783">
          <a:off x="4053590" y="2322392"/>
          <a:ext cx="552807" cy="19863"/>
        </a:xfrm>
        <a:custGeom>
          <a:avLst/>
          <a:gdLst/>
          <a:ahLst/>
          <a:cxnLst/>
          <a:rect l="0" t="0" r="0" b="0"/>
          <a:pathLst>
            <a:path>
              <a:moveTo>
                <a:pt x="0" y="9931"/>
              </a:moveTo>
              <a:lnTo>
                <a:pt x="552807"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16174" y="2318503"/>
        <a:ext cx="27640" cy="27640"/>
      </dsp:txXfrm>
    </dsp:sp>
    <dsp:sp modelId="{B21499BE-5B5A-4F93-AD53-AD2DA278AA91}">
      <dsp:nvSpPr>
        <dsp:cNvPr id="0" name=""/>
        <dsp:cNvSpPr/>
      </dsp:nvSpPr>
      <dsp:spPr>
        <a:xfrm>
          <a:off x="4459174" y="1732771"/>
          <a:ext cx="2201079" cy="734969"/>
        </a:xfrm>
        <a:prstGeom prst="ellipse">
          <a:avLst/>
        </a:prstGeom>
        <a:gradFill rotWithShape="0">
          <a:gsLst>
            <a:gs pos="0">
              <a:schemeClr val="accent4">
                <a:hueOff val="3090466"/>
                <a:satOff val="9615"/>
                <a:lumOff val="17647"/>
                <a:alphaOff val="0"/>
                <a:shade val="51000"/>
                <a:satMod val="130000"/>
              </a:schemeClr>
            </a:gs>
            <a:gs pos="80000">
              <a:schemeClr val="accent4">
                <a:hueOff val="3090466"/>
                <a:satOff val="9615"/>
                <a:lumOff val="17647"/>
                <a:alphaOff val="0"/>
                <a:shade val="93000"/>
                <a:satMod val="130000"/>
              </a:schemeClr>
            </a:gs>
            <a:gs pos="100000">
              <a:schemeClr val="accent4">
                <a:hueOff val="3090466"/>
                <a:satOff val="9615"/>
                <a:lumOff val="17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dirty="0">
              <a:latin typeface="Comic Sans MS" pitchFamily="66" charset="0"/>
            </a:rPr>
            <a:t>Psychology + Another Subject</a:t>
          </a:r>
          <a:endParaRPr lang="en-GB" sz="1600" kern="1200" dirty="0"/>
        </a:p>
      </dsp:txBody>
      <dsp:txXfrm>
        <a:off x="4781515" y="1840405"/>
        <a:ext cx="1556397" cy="519701"/>
      </dsp:txXfrm>
    </dsp:sp>
    <dsp:sp modelId="{ECC6E0EE-95C7-4C70-96DC-DEBEFE026E6E}">
      <dsp:nvSpPr>
        <dsp:cNvPr id="0" name=""/>
        <dsp:cNvSpPr/>
      </dsp:nvSpPr>
      <dsp:spPr>
        <a:xfrm rot="643702">
          <a:off x="4053317" y="2700591"/>
          <a:ext cx="553925" cy="19863"/>
        </a:xfrm>
        <a:custGeom>
          <a:avLst/>
          <a:gdLst/>
          <a:ahLst/>
          <a:cxnLst/>
          <a:rect l="0" t="0" r="0" b="0"/>
          <a:pathLst>
            <a:path>
              <a:moveTo>
                <a:pt x="0" y="9931"/>
              </a:moveTo>
              <a:lnTo>
                <a:pt x="553925"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16432" y="2696674"/>
        <a:ext cx="27696" cy="27696"/>
      </dsp:txXfrm>
    </dsp:sp>
    <dsp:sp modelId="{1B8B3F40-7803-45F7-AF44-37F3D40899EE}">
      <dsp:nvSpPr>
        <dsp:cNvPr id="0" name=""/>
        <dsp:cNvSpPr/>
      </dsp:nvSpPr>
      <dsp:spPr>
        <a:xfrm>
          <a:off x="4459027" y="2575958"/>
          <a:ext cx="2201226" cy="734969"/>
        </a:xfrm>
        <a:prstGeom prst="ellipse">
          <a:avLst/>
        </a:prstGeom>
        <a:gradFill rotWithShape="0">
          <a:gsLst>
            <a:gs pos="0">
              <a:schemeClr val="accent4">
                <a:hueOff val="4120621"/>
                <a:satOff val="12820"/>
                <a:lumOff val="23530"/>
                <a:alphaOff val="0"/>
                <a:shade val="51000"/>
                <a:satMod val="130000"/>
              </a:schemeClr>
            </a:gs>
            <a:gs pos="80000">
              <a:schemeClr val="accent4">
                <a:hueOff val="4120621"/>
                <a:satOff val="12820"/>
                <a:lumOff val="23530"/>
                <a:alphaOff val="0"/>
                <a:shade val="93000"/>
                <a:satMod val="130000"/>
              </a:schemeClr>
            </a:gs>
            <a:gs pos="100000">
              <a:schemeClr val="accent4">
                <a:hueOff val="4120621"/>
                <a:satOff val="12820"/>
                <a:lumOff val="235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omic Sans MS" pitchFamily="66" charset="0"/>
            </a:rPr>
            <a:t>Combined</a:t>
          </a:r>
          <a:r>
            <a:rPr lang="en-GB" sz="1600" kern="1200" dirty="0"/>
            <a:t> </a:t>
          </a:r>
          <a:r>
            <a:rPr lang="en-GB" sz="1600" kern="1200" dirty="0">
              <a:latin typeface="Comic Sans MS" pitchFamily="66" charset="0"/>
            </a:rPr>
            <a:t>Honours</a:t>
          </a:r>
        </a:p>
      </dsp:txBody>
      <dsp:txXfrm>
        <a:off x="4781389" y="2683592"/>
        <a:ext cx="1556502" cy="519701"/>
      </dsp:txXfrm>
    </dsp:sp>
    <dsp:sp modelId="{BAB5B0DA-9EBB-4555-BAE0-E389B38D4CA8}">
      <dsp:nvSpPr>
        <dsp:cNvPr id="0" name=""/>
        <dsp:cNvSpPr/>
      </dsp:nvSpPr>
      <dsp:spPr>
        <a:xfrm rot="1710803">
          <a:off x="3837587" y="3118129"/>
          <a:ext cx="1219814" cy="19863"/>
        </a:xfrm>
        <a:custGeom>
          <a:avLst/>
          <a:gdLst/>
          <a:ahLst/>
          <a:cxnLst/>
          <a:rect l="0" t="0" r="0" b="0"/>
          <a:pathLst>
            <a:path>
              <a:moveTo>
                <a:pt x="0" y="9931"/>
              </a:moveTo>
              <a:lnTo>
                <a:pt x="1219814"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17000" y="3097566"/>
        <a:ext cx="60990" cy="60990"/>
      </dsp:txXfrm>
    </dsp:sp>
    <dsp:sp modelId="{1334C87D-C3BF-4580-8986-06819DF0BD95}">
      <dsp:nvSpPr>
        <dsp:cNvPr id="0" name=""/>
        <dsp:cNvSpPr/>
      </dsp:nvSpPr>
      <dsp:spPr>
        <a:xfrm>
          <a:off x="4459174" y="3364798"/>
          <a:ext cx="2201079" cy="734969"/>
        </a:xfrm>
        <a:prstGeom prst="ellipse">
          <a:avLst/>
        </a:prstGeom>
        <a:gradFill rotWithShape="0">
          <a:gsLst>
            <a:gs pos="0">
              <a:schemeClr val="accent4">
                <a:hueOff val="5150776"/>
                <a:satOff val="16025"/>
                <a:lumOff val="29412"/>
                <a:alphaOff val="0"/>
                <a:shade val="51000"/>
                <a:satMod val="130000"/>
              </a:schemeClr>
            </a:gs>
            <a:gs pos="80000">
              <a:schemeClr val="accent4">
                <a:hueOff val="5150776"/>
                <a:satOff val="16025"/>
                <a:lumOff val="29412"/>
                <a:alphaOff val="0"/>
                <a:shade val="93000"/>
                <a:satMod val="130000"/>
              </a:schemeClr>
            </a:gs>
            <a:gs pos="100000">
              <a:schemeClr val="accent4">
                <a:hueOff val="5150776"/>
                <a:satOff val="16025"/>
                <a:lumOff val="2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dirty="0">
              <a:latin typeface="Comic Sans MS" pitchFamily="66" charset="0"/>
            </a:rPr>
            <a:t>Social Psychology</a:t>
          </a:r>
          <a:endParaRPr lang="en-GB" sz="1600" kern="1200" dirty="0"/>
        </a:p>
      </dsp:txBody>
      <dsp:txXfrm>
        <a:off x="4781515" y="3472432"/>
        <a:ext cx="1556397" cy="519701"/>
      </dsp:txXfrm>
    </dsp:sp>
    <dsp:sp modelId="{933CBDDA-E921-486E-9F01-75A21130405F}">
      <dsp:nvSpPr>
        <dsp:cNvPr id="0" name=""/>
        <dsp:cNvSpPr/>
      </dsp:nvSpPr>
      <dsp:spPr>
        <a:xfrm rot="2513626">
          <a:off x="3533917" y="3538270"/>
          <a:ext cx="1882468" cy="19863"/>
        </a:xfrm>
        <a:custGeom>
          <a:avLst/>
          <a:gdLst/>
          <a:ahLst/>
          <a:cxnLst/>
          <a:rect l="0" t="0" r="0" b="0"/>
          <a:pathLst>
            <a:path>
              <a:moveTo>
                <a:pt x="0" y="9931"/>
              </a:moveTo>
              <a:lnTo>
                <a:pt x="1882468"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4428090" y="3501140"/>
        <a:ext cx="94123" cy="94123"/>
      </dsp:txXfrm>
    </dsp:sp>
    <dsp:sp modelId="{8D68F617-345D-4EE0-AE0A-3C0B2D9E7C9D}">
      <dsp:nvSpPr>
        <dsp:cNvPr id="0" name=""/>
        <dsp:cNvSpPr/>
      </dsp:nvSpPr>
      <dsp:spPr>
        <a:xfrm>
          <a:off x="4459174" y="4153627"/>
          <a:ext cx="2201079" cy="734969"/>
        </a:xfrm>
        <a:prstGeom prst="ellipse">
          <a:avLst/>
        </a:prstGeom>
        <a:gradFill rotWithShape="0">
          <a:gsLst>
            <a:gs pos="0">
              <a:schemeClr val="accent4">
                <a:hueOff val="6180931"/>
                <a:satOff val="19230"/>
                <a:lumOff val="35294"/>
                <a:alphaOff val="0"/>
                <a:shade val="51000"/>
                <a:satMod val="130000"/>
              </a:schemeClr>
            </a:gs>
            <a:gs pos="80000">
              <a:schemeClr val="accent4">
                <a:hueOff val="6180931"/>
                <a:satOff val="19230"/>
                <a:lumOff val="35294"/>
                <a:alphaOff val="0"/>
                <a:shade val="93000"/>
                <a:satMod val="130000"/>
              </a:schemeClr>
            </a:gs>
            <a:gs pos="100000">
              <a:schemeClr val="accent4">
                <a:hueOff val="6180931"/>
                <a:satOff val="19230"/>
                <a:lumOff val="35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a:latin typeface="Comic Sans MS" pitchFamily="66" charset="0"/>
            </a:rPr>
            <a:t>Health Psychology</a:t>
          </a:r>
          <a:endParaRPr lang="en-GB" sz="1600" kern="1200" dirty="0"/>
        </a:p>
      </dsp:txBody>
      <dsp:txXfrm>
        <a:off x="4781515" y="4261261"/>
        <a:ext cx="1556397" cy="519701"/>
      </dsp:txXfrm>
    </dsp:sp>
    <dsp:sp modelId="{C4E9CE02-599A-42B9-AE6E-4E6903D4BF93}">
      <dsp:nvSpPr>
        <dsp:cNvPr id="0" name=""/>
        <dsp:cNvSpPr/>
      </dsp:nvSpPr>
      <dsp:spPr>
        <a:xfrm rot="5130782">
          <a:off x="2770721" y="3649101"/>
          <a:ext cx="1297343" cy="19863"/>
        </a:xfrm>
        <a:custGeom>
          <a:avLst/>
          <a:gdLst/>
          <a:ahLst/>
          <a:cxnLst/>
          <a:rect l="0" t="0" r="0" b="0"/>
          <a:pathLst>
            <a:path>
              <a:moveTo>
                <a:pt x="0" y="9931"/>
              </a:moveTo>
              <a:lnTo>
                <a:pt x="1297343"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86959" y="3626599"/>
        <a:ext cx="64867" cy="64867"/>
      </dsp:txXfrm>
    </dsp:sp>
    <dsp:sp modelId="{B06C47E1-302E-4EC3-B8B4-E21861D17DB0}">
      <dsp:nvSpPr>
        <dsp:cNvPr id="0" name=""/>
        <dsp:cNvSpPr/>
      </dsp:nvSpPr>
      <dsp:spPr>
        <a:xfrm>
          <a:off x="2398428" y="4305590"/>
          <a:ext cx="2201079" cy="734969"/>
        </a:xfrm>
        <a:prstGeom prst="ellipse">
          <a:avLst/>
        </a:prstGeom>
        <a:gradFill rotWithShape="0">
          <a:gsLst>
            <a:gs pos="0">
              <a:schemeClr val="accent4">
                <a:hueOff val="7211087"/>
                <a:satOff val="22436"/>
                <a:lumOff val="41177"/>
                <a:alphaOff val="0"/>
                <a:shade val="51000"/>
                <a:satMod val="130000"/>
              </a:schemeClr>
            </a:gs>
            <a:gs pos="80000">
              <a:schemeClr val="accent4">
                <a:hueOff val="7211087"/>
                <a:satOff val="22436"/>
                <a:lumOff val="41177"/>
                <a:alphaOff val="0"/>
                <a:shade val="93000"/>
                <a:satMod val="130000"/>
              </a:schemeClr>
            </a:gs>
            <a:gs pos="100000">
              <a:schemeClr val="accent4">
                <a:hueOff val="7211087"/>
                <a:satOff val="22436"/>
                <a:lumOff val="41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a:latin typeface="Comic Sans MS" pitchFamily="66" charset="0"/>
            </a:rPr>
            <a:t>Applied Psychology</a:t>
          </a:r>
          <a:endParaRPr lang="en-GB" sz="1600" kern="1200" dirty="0"/>
        </a:p>
      </dsp:txBody>
      <dsp:txXfrm>
        <a:off x="2720769" y="4413224"/>
        <a:ext cx="1556397" cy="519701"/>
      </dsp:txXfrm>
    </dsp:sp>
    <dsp:sp modelId="{2B406254-B98A-430C-937F-36FD07BE0108}">
      <dsp:nvSpPr>
        <dsp:cNvPr id="0" name=""/>
        <dsp:cNvSpPr/>
      </dsp:nvSpPr>
      <dsp:spPr>
        <a:xfrm rot="8108193">
          <a:off x="1649057" y="3446253"/>
          <a:ext cx="1482805" cy="19863"/>
        </a:xfrm>
        <a:custGeom>
          <a:avLst/>
          <a:gdLst/>
          <a:ahLst/>
          <a:cxnLst/>
          <a:rect l="0" t="0" r="0" b="0"/>
          <a:pathLst>
            <a:path>
              <a:moveTo>
                <a:pt x="0" y="9931"/>
              </a:moveTo>
              <a:lnTo>
                <a:pt x="1482805"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53389" y="3419114"/>
        <a:ext cx="74140" cy="74140"/>
      </dsp:txXfrm>
    </dsp:sp>
    <dsp:sp modelId="{AAF427C0-8F39-4C45-965A-E1AB576CD060}">
      <dsp:nvSpPr>
        <dsp:cNvPr id="0" name=""/>
        <dsp:cNvSpPr/>
      </dsp:nvSpPr>
      <dsp:spPr>
        <a:xfrm>
          <a:off x="414358" y="3960098"/>
          <a:ext cx="2201079" cy="734969"/>
        </a:xfrm>
        <a:prstGeom prst="ellipse">
          <a:avLst/>
        </a:prstGeom>
        <a:gradFill rotWithShape="0">
          <a:gsLst>
            <a:gs pos="0">
              <a:schemeClr val="accent4">
                <a:hueOff val="8241242"/>
                <a:satOff val="25641"/>
                <a:lumOff val="47059"/>
                <a:alphaOff val="0"/>
                <a:shade val="51000"/>
                <a:satMod val="130000"/>
              </a:schemeClr>
            </a:gs>
            <a:gs pos="80000">
              <a:schemeClr val="accent4">
                <a:hueOff val="8241242"/>
                <a:satOff val="25641"/>
                <a:lumOff val="47059"/>
                <a:alphaOff val="0"/>
                <a:shade val="93000"/>
                <a:satMod val="130000"/>
              </a:schemeClr>
            </a:gs>
            <a:gs pos="100000">
              <a:schemeClr val="accent4">
                <a:hueOff val="8241242"/>
                <a:satOff val="25641"/>
                <a:lumOff val="47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a:latin typeface="Comic Sans MS" pitchFamily="66" charset="0"/>
            </a:rPr>
            <a:t>Behavioural Science</a:t>
          </a:r>
          <a:endParaRPr lang="en-GB" sz="1600" kern="1200" dirty="0"/>
        </a:p>
      </dsp:txBody>
      <dsp:txXfrm>
        <a:off x="736699" y="4067732"/>
        <a:ext cx="1556397" cy="519701"/>
      </dsp:txXfrm>
    </dsp:sp>
    <dsp:sp modelId="{EA967EDD-3266-4505-8011-10220E28B218}">
      <dsp:nvSpPr>
        <dsp:cNvPr id="0" name=""/>
        <dsp:cNvSpPr/>
      </dsp:nvSpPr>
      <dsp:spPr>
        <a:xfrm rot="9329478">
          <a:off x="1703357" y="3012545"/>
          <a:ext cx="1053666" cy="19863"/>
        </a:xfrm>
        <a:custGeom>
          <a:avLst/>
          <a:gdLst/>
          <a:ahLst/>
          <a:cxnLst/>
          <a:rect l="0" t="0" r="0" b="0"/>
          <a:pathLst>
            <a:path>
              <a:moveTo>
                <a:pt x="0" y="9931"/>
              </a:moveTo>
              <a:lnTo>
                <a:pt x="1053666"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203849" y="2996135"/>
        <a:ext cx="52683" cy="52683"/>
      </dsp:txXfrm>
    </dsp:sp>
    <dsp:sp modelId="{B68A5EEA-E841-4425-945F-5AF3541888B3}">
      <dsp:nvSpPr>
        <dsp:cNvPr id="0" name=""/>
        <dsp:cNvSpPr/>
      </dsp:nvSpPr>
      <dsp:spPr>
        <a:xfrm>
          <a:off x="0" y="3170011"/>
          <a:ext cx="2201079" cy="734969"/>
        </a:xfrm>
        <a:prstGeom prst="ellipse">
          <a:avLst/>
        </a:prstGeom>
        <a:gradFill rotWithShape="0">
          <a:gsLst>
            <a:gs pos="0">
              <a:schemeClr val="accent4">
                <a:hueOff val="9271397"/>
                <a:satOff val="28846"/>
                <a:lumOff val="52941"/>
                <a:alphaOff val="0"/>
                <a:shade val="51000"/>
                <a:satMod val="130000"/>
              </a:schemeClr>
            </a:gs>
            <a:gs pos="80000">
              <a:schemeClr val="accent4">
                <a:hueOff val="9271397"/>
                <a:satOff val="28846"/>
                <a:lumOff val="52941"/>
                <a:alphaOff val="0"/>
                <a:shade val="93000"/>
                <a:satMod val="130000"/>
              </a:schemeClr>
            </a:gs>
            <a:gs pos="100000">
              <a:schemeClr val="accent4">
                <a:hueOff val="9271397"/>
                <a:satOff val="28846"/>
                <a:lumOff val="529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a:latin typeface="Comic Sans MS" pitchFamily="66" charset="0"/>
            </a:rPr>
            <a:t>Psycholinguistics</a:t>
          </a:r>
          <a:endParaRPr lang="en-GB" sz="1600" kern="1200" dirty="0"/>
        </a:p>
      </dsp:txBody>
      <dsp:txXfrm>
        <a:off x="322341" y="3277645"/>
        <a:ext cx="1556397" cy="519701"/>
      </dsp:txXfrm>
    </dsp:sp>
    <dsp:sp modelId="{FC9810E4-5104-4400-8D16-3074C2878843}">
      <dsp:nvSpPr>
        <dsp:cNvPr id="0" name=""/>
        <dsp:cNvSpPr/>
      </dsp:nvSpPr>
      <dsp:spPr>
        <a:xfrm rot="10419510">
          <a:off x="2143415" y="2618498"/>
          <a:ext cx="440421" cy="19863"/>
        </a:xfrm>
        <a:custGeom>
          <a:avLst/>
          <a:gdLst/>
          <a:ahLst/>
          <a:cxnLst/>
          <a:rect l="0" t="0" r="0" b="0"/>
          <a:pathLst>
            <a:path>
              <a:moveTo>
                <a:pt x="0" y="9931"/>
              </a:moveTo>
              <a:lnTo>
                <a:pt x="440421"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52615" y="2617419"/>
        <a:ext cx="22021" cy="22021"/>
      </dsp:txXfrm>
    </dsp:sp>
    <dsp:sp modelId="{F96CE800-D828-4C10-A588-69FAAC2FAFF2}">
      <dsp:nvSpPr>
        <dsp:cNvPr id="0" name=""/>
        <dsp:cNvSpPr/>
      </dsp:nvSpPr>
      <dsp:spPr>
        <a:xfrm>
          <a:off x="0" y="2401317"/>
          <a:ext cx="2201079" cy="734969"/>
        </a:xfrm>
        <a:prstGeom prst="ellipse">
          <a:avLst/>
        </a:prstGeom>
        <a:gradFill rotWithShape="0">
          <a:gsLst>
            <a:gs pos="0">
              <a:schemeClr val="accent4">
                <a:hueOff val="10301552"/>
                <a:satOff val="32051"/>
                <a:lumOff val="58824"/>
                <a:alphaOff val="0"/>
                <a:shade val="51000"/>
                <a:satMod val="130000"/>
              </a:schemeClr>
            </a:gs>
            <a:gs pos="80000">
              <a:schemeClr val="accent4">
                <a:hueOff val="10301552"/>
                <a:satOff val="32051"/>
                <a:lumOff val="58824"/>
                <a:alphaOff val="0"/>
                <a:shade val="93000"/>
                <a:satMod val="130000"/>
              </a:schemeClr>
            </a:gs>
            <a:gs pos="100000">
              <a:schemeClr val="accent4">
                <a:hueOff val="10301552"/>
                <a:satOff val="32051"/>
                <a:lumOff val="58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a:latin typeface="Comic Sans MS" pitchFamily="66" charset="0"/>
            </a:rPr>
            <a:t>Medicine</a:t>
          </a:r>
          <a:endParaRPr lang="en-GB" sz="1600" kern="1200" dirty="0"/>
        </a:p>
      </dsp:txBody>
      <dsp:txXfrm>
        <a:off x="322341" y="2508951"/>
        <a:ext cx="1556397" cy="519701"/>
      </dsp:txXfrm>
    </dsp:sp>
    <dsp:sp modelId="{DA0CB1F7-D68D-4E87-B775-94EAB480F0C0}">
      <dsp:nvSpPr>
        <dsp:cNvPr id="0" name=""/>
        <dsp:cNvSpPr/>
      </dsp:nvSpPr>
      <dsp:spPr>
        <a:xfrm rot="11722235">
          <a:off x="1937555" y="2225440"/>
          <a:ext cx="706813" cy="19863"/>
        </a:xfrm>
        <a:custGeom>
          <a:avLst/>
          <a:gdLst/>
          <a:ahLst/>
          <a:cxnLst/>
          <a:rect l="0" t="0" r="0" b="0"/>
          <a:pathLst>
            <a:path>
              <a:moveTo>
                <a:pt x="0" y="9931"/>
              </a:moveTo>
              <a:lnTo>
                <a:pt x="706813"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273291" y="2217702"/>
        <a:ext cx="35340" cy="35340"/>
      </dsp:txXfrm>
    </dsp:sp>
    <dsp:sp modelId="{C9494DB7-304C-4EA8-9510-8D21F0DB57E2}">
      <dsp:nvSpPr>
        <dsp:cNvPr id="0" name=""/>
        <dsp:cNvSpPr/>
      </dsp:nvSpPr>
      <dsp:spPr>
        <a:xfrm>
          <a:off x="0" y="1540648"/>
          <a:ext cx="2201079" cy="734969"/>
        </a:xfrm>
        <a:prstGeom prst="ellipse">
          <a:avLst/>
        </a:prstGeom>
        <a:gradFill rotWithShape="0">
          <a:gsLst>
            <a:gs pos="0">
              <a:schemeClr val="accent4">
                <a:hueOff val="11331707"/>
                <a:satOff val="35256"/>
                <a:lumOff val="64706"/>
                <a:alphaOff val="0"/>
                <a:shade val="51000"/>
                <a:satMod val="130000"/>
              </a:schemeClr>
            </a:gs>
            <a:gs pos="80000">
              <a:schemeClr val="accent4">
                <a:hueOff val="11331707"/>
                <a:satOff val="35256"/>
                <a:lumOff val="64706"/>
                <a:alphaOff val="0"/>
                <a:shade val="93000"/>
                <a:satMod val="130000"/>
              </a:schemeClr>
            </a:gs>
            <a:gs pos="100000">
              <a:schemeClr val="accent4">
                <a:hueOff val="11331707"/>
                <a:satOff val="35256"/>
                <a:lumOff val="64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a:latin typeface="Comic Sans MS" pitchFamily="66" charset="0"/>
            </a:rPr>
            <a:t>Occupational Therapy</a:t>
          </a:r>
          <a:endParaRPr lang="en-GB" sz="1600" kern="1200" dirty="0"/>
        </a:p>
      </dsp:txBody>
      <dsp:txXfrm>
        <a:off x="322341" y="1648282"/>
        <a:ext cx="1556397" cy="519701"/>
      </dsp:txXfrm>
    </dsp:sp>
    <dsp:sp modelId="{88BB69B9-B46C-4691-B910-B84221A88116}">
      <dsp:nvSpPr>
        <dsp:cNvPr id="0" name=""/>
        <dsp:cNvSpPr/>
      </dsp:nvSpPr>
      <dsp:spPr>
        <a:xfrm rot="12733296">
          <a:off x="1509237" y="1799432"/>
          <a:ext cx="1383405" cy="19863"/>
        </a:xfrm>
        <a:custGeom>
          <a:avLst/>
          <a:gdLst/>
          <a:ahLst/>
          <a:cxnLst/>
          <a:rect l="0" t="0" r="0" b="0"/>
          <a:pathLst>
            <a:path>
              <a:moveTo>
                <a:pt x="0" y="9931"/>
              </a:moveTo>
              <a:lnTo>
                <a:pt x="1383405"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66355" y="1774779"/>
        <a:ext cx="69170" cy="69170"/>
      </dsp:txXfrm>
    </dsp:sp>
    <dsp:sp modelId="{59F52506-7D6A-4719-99F0-AFCAACCB25C1}">
      <dsp:nvSpPr>
        <dsp:cNvPr id="0" name=""/>
        <dsp:cNvSpPr/>
      </dsp:nvSpPr>
      <dsp:spPr>
        <a:xfrm>
          <a:off x="0" y="748340"/>
          <a:ext cx="2201079" cy="734969"/>
        </a:xfrm>
        <a:prstGeom prst="ellipse">
          <a:avLst/>
        </a:prstGeom>
        <a:gradFill rotWithShape="0">
          <a:gsLst>
            <a:gs pos="0">
              <a:schemeClr val="accent4">
                <a:hueOff val="12361862"/>
                <a:satOff val="38461"/>
                <a:lumOff val="70589"/>
                <a:alphaOff val="0"/>
                <a:shade val="51000"/>
                <a:satMod val="130000"/>
              </a:schemeClr>
            </a:gs>
            <a:gs pos="80000">
              <a:schemeClr val="accent4">
                <a:hueOff val="12361862"/>
                <a:satOff val="38461"/>
                <a:lumOff val="70589"/>
                <a:alphaOff val="0"/>
                <a:shade val="93000"/>
                <a:satMod val="130000"/>
              </a:schemeClr>
            </a:gs>
            <a:gs pos="100000">
              <a:schemeClr val="accent4">
                <a:hueOff val="12361862"/>
                <a:satOff val="38461"/>
                <a:lumOff val="70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dirty="0">
              <a:latin typeface="Comic Sans MS" pitchFamily="66" charset="0"/>
            </a:rPr>
            <a:t>Speech &amp; Language Therapy</a:t>
          </a:r>
          <a:endParaRPr lang="en-GB" sz="1600" kern="1200" dirty="0"/>
        </a:p>
      </dsp:txBody>
      <dsp:txXfrm>
        <a:off x="322341" y="855974"/>
        <a:ext cx="1556397" cy="519701"/>
      </dsp:txXfrm>
    </dsp:sp>
    <dsp:sp modelId="{37EB6E20-1F34-455A-A55F-EC9182FAC67D}">
      <dsp:nvSpPr>
        <dsp:cNvPr id="0" name=""/>
        <dsp:cNvSpPr/>
      </dsp:nvSpPr>
      <dsp:spPr>
        <a:xfrm rot="13440387">
          <a:off x="1177696" y="1403767"/>
          <a:ext cx="2011971" cy="19863"/>
        </a:xfrm>
        <a:custGeom>
          <a:avLst/>
          <a:gdLst/>
          <a:ahLst/>
          <a:cxnLst/>
          <a:rect l="0" t="0" r="0" b="0"/>
          <a:pathLst>
            <a:path>
              <a:moveTo>
                <a:pt x="0" y="9931"/>
              </a:moveTo>
              <a:lnTo>
                <a:pt x="2011971" y="9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2133382" y="1363400"/>
        <a:ext cx="100598" cy="100598"/>
      </dsp:txXfrm>
    </dsp:sp>
    <dsp:sp modelId="{9F4CA118-1B5A-4D40-8662-DA11235F7B5B}">
      <dsp:nvSpPr>
        <dsp:cNvPr id="0" name=""/>
        <dsp:cNvSpPr/>
      </dsp:nvSpPr>
      <dsp:spPr>
        <a:xfrm>
          <a:off x="0" y="0"/>
          <a:ext cx="2201079" cy="734969"/>
        </a:xfrm>
        <a:prstGeom prst="ellipse">
          <a:avLst/>
        </a:prstGeom>
        <a:gradFill rotWithShape="0">
          <a:gsLst>
            <a:gs pos="0">
              <a:schemeClr val="accent4">
                <a:hueOff val="13392017"/>
                <a:satOff val="41666"/>
                <a:lumOff val="76471"/>
                <a:alphaOff val="0"/>
                <a:shade val="51000"/>
                <a:satMod val="130000"/>
              </a:schemeClr>
            </a:gs>
            <a:gs pos="80000">
              <a:schemeClr val="accent4">
                <a:hueOff val="13392017"/>
                <a:satOff val="41666"/>
                <a:lumOff val="76471"/>
                <a:alphaOff val="0"/>
                <a:shade val="93000"/>
                <a:satMod val="130000"/>
              </a:schemeClr>
            </a:gs>
            <a:gs pos="100000">
              <a:schemeClr val="accent4">
                <a:hueOff val="13392017"/>
                <a:satOff val="41666"/>
                <a:lumOff val="7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altLang="en-US" sz="1600" kern="1200" dirty="0">
              <a:latin typeface="Comic Sans MS" pitchFamily="66" charset="0"/>
            </a:rPr>
            <a:t>Other Healthcare Areas</a:t>
          </a:r>
          <a:endParaRPr lang="en-GB" sz="1600" kern="1200" dirty="0"/>
        </a:p>
      </dsp:txBody>
      <dsp:txXfrm>
        <a:off x="322341" y="107634"/>
        <a:ext cx="1556397" cy="51970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pPr>
              <a:defRPr/>
            </a:pPr>
            <a:endParaRPr lang="en-GB"/>
          </a:p>
        </p:txBody>
      </p:sp>
      <p:sp>
        <p:nvSpPr>
          <p:cNvPr id="3" name="Date Placeholder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pPr>
              <a:defRPr/>
            </a:pPr>
            <a:fld id="{6E512406-804F-4803-9DDA-51A4D01B536A}" type="datetimeFigureOut">
              <a:rPr lang="en-GB"/>
              <a:pPr>
                <a:defRPr/>
              </a:pPr>
              <a:t>11/03/2020</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pPr>
              <a:defRPr/>
            </a:pPr>
            <a:fld id="{C2D6AC07-D007-4D06-BA59-A3D721D502B7}" type="slidenum">
              <a:rPr lang="en-GB"/>
              <a:pPr>
                <a:defRPr/>
              </a:pPr>
              <a:t>‹#›</a:t>
            </a:fld>
            <a:endParaRPr lang="en-GB"/>
          </a:p>
        </p:txBody>
      </p:sp>
    </p:spTree>
    <p:extLst>
      <p:ext uri="{BB962C8B-B14F-4D97-AF65-F5344CB8AC3E}">
        <p14:creationId xmlns:p14="http://schemas.microsoft.com/office/powerpoint/2010/main" val="1512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850443" y="1"/>
            <a:ext cx="2945659" cy="496332"/>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a:defRPr sz="1200"/>
            </a:lvl1pPr>
          </a:lstStyle>
          <a:p>
            <a:pPr>
              <a:defRPr/>
            </a:pPr>
            <a:fld id="{0DDABB8D-36AA-4BEE-8AF2-90F813DA2979}" type="slidenum">
              <a:rPr lang="en-US"/>
              <a:pPr>
                <a:defRPr/>
              </a:pPr>
              <a:t>‹#›</a:t>
            </a:fld>
            <a:endParaRPr lang="en-US"/>
          </a:p>
        </p:txBody>
      </p:sp>
    </p:spTree>
    <p:extLst>
      <p:ext uri="{BB962C8B-B14F-4D97-AF65-F5344CB8AC3E}">
        <p14:creationId xmlns:p14="http://schemas.microsoft.com/office/powerpoint/2010/main" val="3864898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Outset mention a lot of info – would love more time with you but….</a:t>
            </a:r>
          </a:p>
          <a:p>
            <a:endParaRPr lang="en-GB" dirty="0"/>
          </a:p>
          <a:p>
            <a:r>
              <a:rPr lang="en-GB" dirty="0"/>
              <a:t>Also weekend and c (not C)</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a:t>
            </a:fld>
            <a:endParaRPr lang="en-US"/>
          </a:p>
        </p:txBody>
      </p:sp>
    </p:spTree>
    <p:extLst>
      <p:ext uri="{BB962C8B-B14F-4D97-AF65-F5344CB8AC3E}">
        <p14:creationId xmlns:p14="http://schemas.microsoft.com/office/powerpoint/2010/main" val="403619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leave </a:t>
            </a:r>
            <a:r>
              <a:rPr lang="en-GB" dirty="0" err="1"/>
              <a:t>til</a:t>
            </a:r>
            <a:r>
              <a:rPr lang="en-GB" dirty="0"/>
              <a:t> 15 Jan as some universities make decisions as they receive.  Therefore we try to get them off by end of November.  Also means out of the way which gives big sense of relief.</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11</a:t>
            </a:fld>
            <a:endParaRPr lang="en-US"/>
          </a:p>
        </p:txBody>
      </p:sp>
    </p:spTree>
    <p:extLst>
      <p:ext uri="{BB962C8B-B14F-4D97-AF65-F5344CB8AC3E}">
        <p14:creationId xmlns:p14="http://schemas.microsoft.com/office/powerpoint/2010/main" val="426302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12</a:t>
            </a:fld>
            <a:endParaRPr lang="en-US"/>
          </a:p>
        </p:txBody>
      </p:sp>
    </p:spTree>
    <p:extLst>
      <p:ext uri="{BB962C8B-B14F-4D97-AF65-F5344CB8AC3E}">
        <p14:creationId xmlns:p14="http://schemas.microsoft.com/office/powerpoint/2010/main" val="229337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perfect </a:t>
            </a:r>
            <a:r>
              <a:rPr lang="en-GB" dirty="0" err="1"/>
              <a:t>uni</a:t>
            </a:r>
            <a:r>
              <a:rPr lang="en-GB" dirty="0"/>
              <a:t> search tool but what’s good about your Morrisby is you’re already in there looking at degree suggestions, can get overviews like we just looked at but you can filter by grades AND type of </a:t>
            </a:r>
            <a:r>
              <a:rPr lang="en-GB" dirty="0" err="1"/>
              <a:t>uni</a:t>
            </a:r>
            <a:r>
              <a:rPr lang="en-GB" dirty="0"/>
              <a:t> including RG</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13</a:t>
            </a:fld>
            <a:endParaRPr lang="en-US"/>
          </a:p>
        </p:txBody>
      </p:sp>
    </p:spTree>
    <p:extLst>
      <p:ext uri="{BB962C8B-B14F-4D97-AF65-F5344CB8AC3E}">
        <p14:creationId xmlns:p14="http://schemas.microsoft.com/office/powerpoint/2010/main" val="349433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example of Cardiff for English</a:t>
            </a:r>
          </a:p>
          <a:p>
            <a:endParaRPr lang="en-GB" dirty="0"/>
          </a:p>
          <a:p>
            <a:r>
              <a:rPr lang="en-GB" dirty="0"/>
              <a:t>Note that some courses may come lower on results day … more on this later.</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14</a:t>
            </a:fld>
            <a:endParaRPr lang="en-US"/>
          </a:p>
        </p:txBody>
      </p:sp>
    </p:spTree>
    <p:extLst>
      <p:ext uri="{BB962C8B-B14F-4D97-AF65-F5344CB8AC3E}">
        <p14:creationId xmlns:p14="http://schemas.microsoft.com/office/powerpoint/2010/main" val="409520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bath is 9</a:t>
            </a:r>
            <a:r>
              <a:rPr lang="en-GB" baseline="30000" dirty="0"/>
              <a:t>th</a:t>
            </a:r>
            <a:r>
              <a:rPr lang="en-GB" dirty="0"/>
              <a:t> overall</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15</a:t>
            </a:fld>
            <a:endParaRPr lang="en-US"/>
          </a:p>
        </p:txBody>
      </p:sp>
    </p:spTree>
    <p:extLst>
      <p:ext uri="{BB962C8B-B14F-4D97-AF65-F5344CB8AC3E}">
        <p14:creationId xmlns:p14="http://schemas.microsoft.com/office/powerpoint/2010/main" val="207073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Bath top for architecture (and not in Russell Group)</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16</a:t>
            </a:fld>
            <a:endParaRPr lang="en-US"/>
          </a:p>
        </p:txBody>
      </p:sp>
    </p:spTree>
    <p:extLst>
      <p:ext uri="{BB962C8B-B14F-4D97-AF65-F5344CB8AC3E}">
        <p14:creationId xmlns:p14="http://schemas.microsoft.com/office/powerpoint/2010/main" val="212763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you find out where’s best?  For art school speak to art Department.  One thing I do is phone a university I know is well regarded, </a:t>
            </a:r>
            <a:r>
              <a:rPr lang="en-GB" dirty="0" err="1"/>
              <a:t>eg.</a:t>
            </a:r>
            <a:r>
              <a:rPr lang="en-GB" dirty="0"/>
              <a:t> Sound Recording I knew Surrey had a course like </a:t>
            </a:r>
            <a:r>
              <a:rPr lang="en-GB" dirty="0" err="1"/>
              <a:t>Tonmeister</a:t>
            </a:r>
            <a:r>
              <a:rPr lang="en-GB" dirty="0"/>
              <a:t> Sound Engineering and I asked about the course and then asked where else does the academic rate.</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17</a:t>
            </a:fld>
            <a:endParaRPr lang="en-US"/>
          </a:p>
        </p:txBody>
      </p:sp>
    </p:spTree>
    <p:extLst>
      <p:ext uri="{BB962C8B-B14F-4D97-AF65-F5344CB8AC3E}">
        <p14:creationId xmlns:p14="http://schemas.microsoft.com/office/powerpoint/2010/main" val="264750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19</a:t>
            </a:fld>
            <a:endParaRPr lang="en-US"/>
          </a:p>
        </p:txBody>
      </p:sp>
    </p:spTree>
    <p:extLst>
      <p:ext uri="{BB962C8B-B14F-4D97-AF65-F5344CB8AC3E}">
        <p14:creationId xmlns:p14="http://schemas.microsoft.com/office/powerpoint/2010/main" val="347061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Politics – what Politics and Policy or a new subject like Politics and Sociology…  I’m not interested in sociology?  How do you know?  More later in testing out new subjects.</a:t>
            </a:r>
          </a:p>
          <a:p>
            <a:endParaRPr lang="en-GB" dirty="0"/>
          </a:p>
          <a:p>
            <a:r>
              <a:rPr lang="en-GB" dirty="0"/>
              <a:t>Modules within degree – not just options but anything that gives more flavour</a:t>
            </a:r>
          </a:p>
          <a:p>
            <a:endParaRPr lang="en-GB" dirty="0"/>
          </a:p>
          <a:p>
            <a:r>
              <a:rPr lang="en-GB" dirty="0"/>
              <a:t>Study Style – Coursework %, </a:t>
            </a:r>
            <a:r>
              <a:rPr lang="en-GB" dirty="0" err="1"/>
              <a:t>practicals</a:t>
            </a:r>
            <a:r>
              <a:rPr lang="en-GB" dirty="0"/>
              <a:t>, etc…  My law example – problem questions….  Friend who just did sciences.</a:t>
            </a:r>
          </a:p>
          <a:p>
            <a:r>
              <a:rPr lang="en-GB" dirty="0"/>
              <a:t> </a:t>
            </a:r>
          </a:p>
          <a:p>
            <a:r>
              <a:rPr lang="en-GB" dirty="0"/>
              <a:t>What then?  Phone them with your questions and even think about asking about competitors particularly if niche degree. </a:t>
            </a:r>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20</a:t>
            </a:fld>
            <a:endParaRPr lang="en-US"/>
          </a:p>
        </p:txBody>
      </p:sp>
    </p:spTree>
    <p:extLst>
      <p:ext uri="{BB962C8B-B14F-4D97-AF65-F5344CB8AC3E}">
        <p14:creationId xmlns:p14="http://schemas.microsoft.com/office/powerpoint/2010/main" val="388409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Employment prospects - but often general 90% in employment – what exactly….</a:t>
            </a:r>
          </a:p>
          <a:p>
            <a:endParaRPr lang="en-GB"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21</a:t>
            </a:fld>
            <a:endParaRPr lang="en-US"/>
          </a:p>
        </p:txBody>
      </p:sp>
    </p:spTree>
    <p:extLst>
      <p:ext uri="{BB962C8B-B14F-4D97-AF65-F5344CB8AC3E}">
        <p14:creationId xmlns:p14="http://schemas.microsoft.com/office/powerpoint/2010/main" val="305931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Curricular – you academics in schools (</a:t>
            </a:r>
            <a:r>
              <a:rPr lang="en-GB" dirty="0" err="1"/>
              <a:t>ie</a:t>
            </a:r>
            <a:r>
              <a:rPr lang="en-GB" dirty="0"/>
              <a:t>. A levels), Super curricular - your academics outside your studies, e.g. reading, lectures, etc.</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a:t>
            </a:fld>
            <a:endParaRPr lang="en-US"/>
          </a:p>
        </p:txBody>
      </p:sp>
    </p:spTree>
    <p:extLst>
      <p:ext uri="{BB962C8B-B14F-4D97-AF65-F5344CB8AC3E}">
        <p14:creationId xmlns:p14="http://schemas.microsoft.com/office/powerpoint/2010/main" val="2973001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Obvious entry requirements:  grades but more specific things like do they drop a grade for EPQ?</a:t>
            </a:r>
          </a:p>
          <a:p>
            <a:endParaRPr lang="en-GB"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22</a:t>
            </a:fld>
            <a:endParaRPr lang="en-US"/>
          </a:p>
        </p:txBody>
      </p:sp>
    </p:spTree>
    <p:extLst>
      <p:ext uri="{BB962C8B-B14F-4D97-AF65-F5344CB8AC3E}">
        <p14:creationId xmlns:p14="http://schemas.microsoft.com/office/powerpoint/2010/main" val="331699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 knew I was interested in politics and I also liked Exeter, I’d type in politics Exeter and look at the variations.  Note Politics Streatham and Cornwall and 34 different related courses.  </a:t>
            </a:r>
          </a:p>
          <a:p>
            <a:endParaRPr lang="en-GB" dirty="0"/>
          </a:p>
          <a:p>
            <a:r>
              <a:rPr lang="en-GB" dirty="0"/>
              <a:t>Note the different tariff requirements.  144 is roughly AAA, 120 BBB</a:t>
            </a:r>
          </a:p>
          <a:p>
            <a:endParaRPr lang="en-GB" dirty="0"/>
          </a:p>
          <a:p>
            <a:r>
              <a:rPr lang="en-GB" dirty="0"/>
              <a:t>Remember if there is a new course combination and you think that doesn’t interest me?</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23</a:t>
            </a:fld>
            <a:endParaRPr lang="en-US"/>
          </a:p>
        </p:txBody>
      </p:sp>
    </p:spTree>
    <p:extLst>
      <p:ext uri="{BB962C8B-B14F-4D97-AF65-F5344CB8AC3E}">
        <p14:creationId xmlns:p14="http://schemas.microsoft.com/office/powerpoint/2010/main" val="53711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some of the things we’ve been discussing like coursework content, industrial placement, entry requirements….</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24</a:t>
            </a:fld>
            <a:endParaRPr lang="en-US"/>
          </a:p>
        </p:txBody>
      </p:sp>
    </p:spTree>
    <p:extLst>
      <p:ext uri="{BB962C8B-B14F-4D97-AF65-F5344CB8AC3E}">
        <p14:creationId xmlns:p14="http://schemas.microsoft.com/office/powerpoint/2010/main" val="226190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Often I find you can, e.g. whether lower grade on results day.</a:t>
            </a:r>
          </a:p>
          <a:p>
            <a:endParaRPr lang="en-GB" dirty="0"/>
          </a:p>
          <a:p>
            <a:r>
              <a:rPr lang="en-GB" dirty="0"/>
              <a:t>For example, if trying to find out about the other top </a:t>
            </a:r>
            <a:r>
              <a:rPr lang="en-GB" dirty="0" err="1"/>
              <a:t>unis</a:t>
            </a:r>
            <a:r>
              <a:rPr lang="en-GB" dirty="0"/>
              <a:t> in a niche area, Admissions aren’t going to know, you need to speak to an academic in Dept either on phone or Open Day.</a:t>
            </a:r>
          </a:p>
          <a:p>
            <a:endParaRPr lang="en-GB" dirty="0"/>
          </a:p>
          <a:p>
            <a:r>
              <a:rPr lang="en-GB" dirty="0"/>
              <a:t>Do an example.  Hello could I speak to admissions?  Undergrad or postgrad?  Undergrad please.  Hi.  I’m looking at your sound engineering course…. I have a few questions?  Could I check whether this is .  I’m applying for engineering different courses elsewhere and didn’t know what to do.  That’s ok we understand people do that and so if you could maybe just may some links between engineering and sound that could cover you and we will also accept an additional.</a:t>
            </a:r>
          </a:p>
          <a:p>
            <a:r>
              <a:rPr lang="en-GB" dirty="0"/>
              <a:t>Do you know what this course was accepting people on last year?  I believe very close to the typical offer because it’s very popular, so I think it was AAB from an AAA offer.  </a:t>
            </a:r>
          </a:p>
          <a:p>
            <a:r>
              <a:rPr lang="en-GB" dirty="0"/>
              <a:t>I know it’s a very specialised course and I’m very interested in it but obviously I have 5 choices. I don’t know where else is good for it?   Sorry wouldn’t have a clue about that.</a:t>
            </a:r>
          </a:p>
          <a:p>
            <a:endParaRPr lang="en-GB" dirty="0"/>
          </a:p>
          <a:p>
            <a:r>
              <a:rPr lang="en-GB" dirty="0"/>
              <a:t>Then what might you do?</a:t>
            </a:r>
          </a:p>
          <a:p>
            <a:endParaRPr lang="en-GB" dirty="0"/>
          </a:p>
          <a:p>
            <a:endParaRPr lang="en-GB" dirty="0"/>
          </a:p>
          <a:p>
            <a:endParaRPr lang="en-GB" dirty="0"/>
          </a:p>
          <a:p>
            <a:r>
              <a:rPr lang="en-GB" dirty="0"/>
              <a:t>  </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27</a:t>
            </a:fld>
            <a:endParaRPr lang="en-US"/>
          </a:p>
        </p:txBody>
      </p:sp>
    </p:spTree>
    <p:extLst>
      <p:ext uri="{BB962C8B-B14F-4D97-AF65-F5344CB8AC3E}">
        <p14:creationId xmlns:p14="http://schemas.microsoft.com/office/powerpoint/2010/main" val="198709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 open days, visit yourself or there may be open days in Autumn Term (don’t miss school!)</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29</a:t>
            </a:fld>
            <a:endParaRPr lang="en-US"/>
          </a:p>
        </p:txBody>
      </p:sp>
    </p:spTree>
    <p:extLst>
      <p:ext uri="{BB962C8B-B14F-4D97-AF65-F5344CB8AC3E}">
        <p14:creationId xmlns:p14="http://schemas.microsoft.com/office/powerpoint/2010/main" val="291852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vary depending on your particular profile… you might want more reserves if you your grades are more variable.  But remember 97% RG last year so </a:t>
            </a:r>
            <a:r>
              <a:rPr lang="en-GB" dirty="0" err="1"/>
              <a:t>so</a:t>
            </a:r>
            <a:r>
              <a:rPr lang="en-GB" dirty="0"/>
              <a:t> long as you explore probs be ok.</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30</a:t>
            </a:fld>
            <a:endParaRPr lang="en-US"/>
          </a:p>
        </p:txBody>
      </p:sp>
    </p:spTree>
    <p:extLst>
      <p:ext uri="{BB962C8B-B14F-4D97-AF65-F5344CB8AC3E}">
        <p14:creationId xmlns:p14="http://schemas.microsoft.com/office/powerpoint/2010/main" val="3758117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Why?  Can help you decide what to study (what really interests you) and then once interest confirmed, helps you write a </a:t>
            </a:r>
            <a:r>
              <a:rPr lang="en-GB" baseline="0" dirty="0" err="1"/>
              <a:t>convicing</a:t>
            </a:r>
            <a:r>
              <a:rPr lang="en-GB" baseline="0" dirty="0"/>
              <a:t> UCAS application, particularly the personal statement.</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32</a:t>
            </a:fld>
            <a:endParaRPr lang="en-US"/>
          </a:p>
        </p:txBody>
      </p:sp>
    </p:spTree>
    <p:extLst>
      <p:ext uri="{BB962C8B-B14F-4D97-AF65-F5344CB8AC3E}">
        <p14:creationId xmlns:p14="http://schemas.microsoft.com/office/powerpoint/2010/main" val="3437797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Introduced your daughters to….  </a:t>
            </a:r>
          </a:p>
          <a:p>
            <a:r>
              <a:rPr lang="en-GB" dirty="0"/>
              <a:t>Books – get recommendations but don’t read something everyone reads….  You can get reading suggestions from teachers and reading lists from </a:t>
            </a:r>
            <a:r>
              <a:rPr lang="en-GB" dirty="0" err="1"/>
              <a:t>uni</a:t>
            </a:r>
            <a:r>
              <a:rPr lang="en-GB" dirty="0"/>
              <a:t> websites</a:t>
            </a:r>
          </a:p>
          <a:p>
            <a:r>
              <a:rPr lang="en-GB" dirty="0"/>
              <a:t>JSTOR, Google scholar – articles are great because more unusual and specific…</a:t>
            </a:r>
          </a:p>
          <a:p>
            <a:r>
              <a:rPr lang="en-GB" dirty="0"/>
              <a:t>Courses – MOOCs – mini university courses</a:t>
            </a:r>
          </a:p>
          <a:p>
            <a:r>
              <a:rPr lang="en-GB" dirty="0"/>
              <a:t>Competitions – great way to develop depth in a subject and have something at the end of it….</a:t>
            </a:r>
          </a:p>
          <a:p>
            <a:r>
              <a:rPr lang="en-GB" dirty="0"/>
              <a:t>Open Days – can really find out more, even more than phoning, often do lectures as part of this.</a:t>
            </a:r>
          </a:p>
          <a:p>
            <a:r>
              <a:rPr lang="en-GB" dirty="0"/>
              <a:t>New subject – haven’t studied before, you aren’t going to have luxury of knowing what the subject is really like from your A levels.</a:t>
            </a:r>
          </a:p>
          <a:p>
            <a:r>
              <a:rPr lang="en-GB" dirty="0"/>
              <a:t>So I’m going to work through a law example…</a:t>
            </a:r>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34</a:t>
            </a:fld>
            <a:endParaRPr lang="en-US"/>
          </a:p>
        </p:txBody>
      </p:sp>
    </p:spTree>
    <p:extLst>
      <p:ext uri="{BB962C8B-B14F-4D97-AF65-F5344CB8AC3E}">
        <p14:creationId xmlns:p14="http://schemas.microsoft.com/office/powerpoint/2010/main" val="1097991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GB" dirty="0"/>
              <a:t>MOOC –for law – intro to law but could be much more specific.  Have a girl interested in marketing and maths and I suggested Data Analytics Marketing and found lectures in this.   Two big directories for MOOCs: </a:t>
            </a:r>
            <a:r>
              <a:rPr lang="en-GB" dirty="0" err="1"/>
              <a:t>Cousera</a:t>
            </a:r>
            <a:r>
              <a:rPr lang="en-GB" dirty="0"/>
              <a:t> and </a:t>
            </a:r>
            <a:r>
              <a:rPr lang="en-GB" dirty="0" err="1"/>
              <a:t>FutureLearn</a:t>
            </a:r>
            <a:r>
              <a:rPr lang="en-GB" dirty="0"/>
              <a:t>.</a:t>
            </a:r>
          </a:p>
          <a:p>
            <a:endParaRPr lang="en-GB"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36</a:t>
            </a:fld>
            <a:endParaRPr lang="en-US"/>
          </a:p>
        </p:txBody>
      </p:sp>
    </p:spTree>
    <p:extLst>
      <p:ext uri="{BB962C8B-B14F-4D97-AF65-F5344CB8AC3E}">
        <p14:creationId xmlns:p14="http://schemas.microsoft.com/office/powerpoint/2010/main" val="2687849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GB" dirty="0"/>
              <a:t>Intro book – get recommendations from people – particularly academics on that course at </a:t>
            </a:r>
            <a:r>
              <a:rPr lang="en-GB" dirty="0" err="1"/>
              <a:t>unis</a:t>
            </a:r>
            <a:r>
              <a:rPr lang="en-GB" dirty="0"/>
              <a:t>!   Gives you an overview, you may need this less for subjects you currently study but can still be useful as you’re only a 1/3 through the course.   Very Short Introductions to Guides are great because they’re quality and short!</a:t>
            </a:r>
          </a:p>
          <a:p>
            <a:pPr defTabSz="914126">
              <a:defRPr/>
            </a:pPr>
            <a:endParaRPr lang="en-GB" dirty="0"/>
          </a:p>
          <a:p>
            <a:pPr defTabSz="914126">
              <a:defRPr/>
            </a:pPr>
            <a:r>
              <a:rPr lang="en-GB" dirty="0"/>
              <a:t>What interests you?  In this case say I really liked that law involves solving problems in an almost scientific way.  Say I found particularly interesting an example in the book of two friends who buy a house together and then they fall out.  What are each friends’ rights?</a:t>
            </a:r>
          </a:p>
          <a:p>
            <a:pPr defTabSz="914126">
              <a:defRPr/>
            </a:pPr>
            <a:endParaRPr lang="en-GB" dirty="0"/>
          </a:p>
          <a:p>
            <a:pPr defTabSz="914126">
              <a:defRPr/>
            </a:pPr>
            <a:r>
              <a:rPr lang="en-GB" dirty="0"/>
              <a:t>Another thing I liked was that studying law is also about asking big questions not just applying the law and asking what the law should be?  Even, is the law just?   Learnt that there were theorists who were very critical like Marxist jurists and queer theory jurists.</a:t>
            </a:r>
          </a:p>
          <a:p>
            <a:endParaRPr lang="en-GB"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37</a:t>
            </a:fld>
            <a:endParaRPr lang="en-US"/>
          </a:p>
        </p:txBody>
      </p:sp>
    </p:spTree>
    <p:extLst>
      <p:ext uri="{BB962C8B-B14F-4D97-AF65-F5344CB8AC3E}">
        <p14:creationId xmlns:p14="http://schemas.microsoft.com/office/powerpoint/2010/main" val="9345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am I starting with a personal statement?  Because a good personal statement shows someone that the person has explored the subject well and can therefore be convincing about their interest and suitability.</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a:t>
            </a:fld>
            <a:endParaRPr lang="en-US"/>
          </a:p>
        </p:txBody>
      </p:sp>
    </p:spTree>
    <p:extLst>
      <p:ext uri="{BB962C8B-B14F-4D97-AF65-F5344CB8AC3E}">
        <p14:creationId xmlns:p14="http://schemas.microsoft.com/office/powerpoint/2010/main" val="78207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I read land law chapter of to solve the riddle of the people who bough house together and feel out (10 pages!) to test I like and can do legal problem solving.</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38</a:t>
            </a:fld>
            <a:endParaRPr lang="en-US"/>
          </a:p>
        </p:txBody>
      </p:sp>
    </p:spTree>
    <p:extLst>
      <p:ext uri="{BB962C8B-B14F-4D97-AF65-F5344CB8AC3E}">
        <p14:creationId xmlns:p14="http://schemas.microsoft.com/office/powerpoint/2010/main" val="2019009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Another thing I liked was that studying law is also about asking big questions not just applying the law and asking what the law should be?  Even, is the law just?  Google English law and Marxism on google scholar found an article by Smith on Google Scholar on “Marxist critique of English law.” writing in 19</a:t>
            </a:r>
            <a:r>
              <a:rPr lang="en-GB" baseline="30000" dirty="0"/>
              <a:t>th</a:t>
            </a:r>
            <a:r>
              <a:rPr lang="en-GB" dirty="0"/>
              <a:t> century   Understood idea that law protects those in possession, </a:t>
            </a:r>
            <a:r>
              <a:rPr lang="en-GB" dirty="0" err="1"/>
              <a:t>eg.</a:t>
            </a:r>
            <a:r>
              <a:rPr lang="en-GB" dirty="0"/>
              <a:t> the rich, and not those without, </a:t>
            </a:r>
            <a:r>
              <a:rPr lang="en-GB" dirty="0" err="1"/>
              <a:t>eg.</a:t>
            </a:r>
            <a:r>
              <a:rPr lang="en-GB" dirty="0"/>
              <a:t> the poor.  In other words, the law works in interest of </a:t>
            </a:r>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39</a:t>
            </a:fld>
            <a:endParaRPr lang="en-US"/>
          </a:p>
        </p:txBody>
      </p:sp>
    </p:spTree>
    <p:extLst>
      <p:ext uri="{BB962C8B-B14F-4D97-AF65-F5344CB8AC3E}">
        <p14:creationId xmlns:p14="http://schemas.microsoft.com/office/powerpoint/2010/main" val="341016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got me thinking – is this criticism still true today?  We treat the rich and the poor differently in the legal system, including criminalising what the poor do and not so much what the rich do?  This lecture on the different treatment of bankers who sold worthless financial products in Financial Crash of late noughties to </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40</a:t>
            </a:fld>
            <a:endParaRPr lang="en-US"/>
          </a:p>
        </p:txBody>
      </p:sp>
    </p:spTree>
    <p:extLst>
      <p:ext uri="{BB962C8B-B14F-4D97-AF65-F5344CB8AC3E}">
        <p14:creationId xmlns:p14="http://schemas.microsoft.com/office/powerpoint/2010/main" val="2401482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person sound like they know about law and are interested in it?  Yes because they have discussed different aspects of the course in the first paragraph – the why of the law and the what of the law and they have done a legal problem?  Shows relevant initiative.</a:t>
            </a:r>
          </a:p>
          <a:p>
            <a:endParaRPr lang="en-GB" dirty="0"/>
          </a:p>
          <a:p>
            <a:r>
              <a:rPr lang="en-GB" dirty="0"/>
              <a:t>Rather than listing lots of reading and areas they have identified one main theme – where the law is unjust – way it protects the rich at the expense of poor and debated this.  Is this still relevant?  Yes talks about the financial crisis.</a:t>
            </a:r>
          </a:p>
          <a:p>
            <a:endParaRPr lang="en-GB" dirty="0"/>
          </a:p>
          <a:p>
            <a:r>
              <a:rPr lang="en-GB" dirty="0"/>
              <a:t>Then identifies another areas of injustice.  Laws treatment of gay people and returns to theme about morality of law.  Extent law reflects morality of the times. </a:t>
            </a:r>
          </a:p>
          <a:p>
            <a:endParaRPr lang="en-GB" dirty="0"/>
          </a:p>
          <a:p>
            <a:r>
              <a:rPr lang="en-GB" dirty="0"/>
              <a:t>Good at it?  Mention asking big questions in history and philosophy, mentions that can also apply the law using mathematical brain and giving example of doing this by solving a problem by reading Land Law Nutshells.   It is also well written, infers person can write and it is very critical.</a:t>
            </a:r>
          </a:p>
          <a:p>
            <a:endParaRPr lang="en-GB" dirty="0"/>
          </a:p>
          <a:p>
            <a:r>
              <a:rPr lang="en-GB" dirty="0"/>
              <a:t>Also mentions reading case law and understanding the value of it – a law tutor will LOVE this because everyone just reads the textbook.</a:t>
            </a:r>
          </a:p>
          <a:p>
            <a:endParaRPr lang="en-GB" dirty="0"/>
          </a:p>
          <a:p>
            <a:r>
              <a:rPr lang="en-GB" dirty="0"/>
              <a:t>Ultimately this shows a person who is able not just to apply the law but also ask why is the law the way it is and is it right?  This is a perfect student for studying law as an academic discipline rather than just a conversion course to get a job.</a:t>
            </a:r>
          </a:p>
          <a:p>
            <a:endParaRPr lang="en-GB" dirty="0"/>
          </a:p>
          <a:p>
            <a:r>
              <a:rPr lang="en-GB" dirty="0"/>
              <a:t>What’s wrong with it?</a:t>
            </a:r>
          </a:p>
          <a:p>
            <a:r>
              <a:rPr lang="en-GB" dirty="0"/>
              <a:t>Already 6000 </a:t>
            </a:r>
            <a:r>
              <a:rPr lang="en-GB" dirty="0" err="1"/>
              <a:t>charatcers</a:t>
            </a:r>
            <a:r>
              <a:rPr lang="en-GB" dirty="0"/>
              <a:t> and they haven’t included work experience and extra curricular </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41</a:t>
            </a:fld>
            <a:endParaRPr lang="en-US"/>
          </a:p>
        </p:txBody>
      </p:sp>
    </p:spTree>
    <p:extLst>
      <p:ext uri="{BB962C8B-B14F-4D97-AF65-F5344CB8AC3E}">
        <p14:creationId xmlns:p14="http://schemas.microsoft.com/office/powerpoint/2010/main" val="2077193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through this process equals:</a:t>
            </a:r>
          </a:p>
          <a:p>
            <a:pPr lvl="0"/>
            <a:r>
              <a:rPr lang="en-GB" dirty="0"/>
              <a:t>You’re much more likely to know you’re engaged in the subject your considering</a:t>
            </a:r>
          </a:p>
          <a:p>
            <a:pPr lvl="0"/>
            <a:r>
              <a:rPr lang="en-GB" dirty="0"/>
              <a:t>Also…  It gives you great the foundation of a great personal statement.</a:t>
            </a:r>
          </a:p>
          <a:p>
            <a:r>
              <a:rPr lang="en-GB" dirty="0"/>
              <a:t>If you map out the subject a bit which if you’re studying is pretty easy but then choose one or two areas, which you can talk about in depth because you’ve done a MOOC then read specific articles in that area….  You will write a personal statement…</a:t>
            </a:r>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42</a:t>
            </a:fld>
            <a:endParaRPr lang="en-US"/>
          </a:p>
        </p:txBody>
      </p:sp>
    </p:spTree>
    <p:extLst>
      <p:ext uri="{BB962C8B-B14F-4D97-AF65-F5344CB8AC3E}">
        <p14:creationId xmlns:p14="http://schemas.microsoft.com/office/powerpoint/2010/main" val="3199439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43</a:t>
            </a:fld>
            <a:endParaRPr lang="en-US"/>
          </a:p>
        </p:txBody>
      </p:sp>
    </p:spTree>
    <p:extLst>
      <p:ext uri="{BB962C8B-B14F-4D97-AF65-F5344CB8AC3E}">
        <p14:creationId xmlns:p14="http://schemas.microsoft.com/office/powerpoint/2010/main" val="3088901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Most important in healthcare degrees.  A little bit in other vocational degrees like engineering, law, etc…  BUT</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44</a:t>
            </a:fld>
            <a:endParaRPr lang="en-US"/>
          </a:p>
        </p:txBody>
      </p:sp>
    </p:spTree>
    <p:extLst>
      <p:ext uri="{BB962C8B-B14F-4D97-AF65-F5344CB8AC3E}">
        <p14:creationId xmlns:p14="http://schemas.microsoft.com/office/powerpoint/2010/main" val="4161712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show them how to use by opening the document and searching for a Very Short Introduction and using Downing website.</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45</a:t>
            </a:fld>
            <a:endParaRPr lang="en-US"/>
          </a:p>
        </p:txBody>
      </p:sp>
    </p:spTree>
    <p:extLst>
      <p:ext uri="{BB962C8B-B14F-4D97-AF65-F5344CB8AC3E}">
        <p14:creationId xmlns:p14="http://schemas.microsoft.com/office/powerpoint/2010/main" val="3850085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GB"/>
              <a:t>a </a:t>
            </a:r>
            <a:r>
              <a:rPr lang="en-GB" dirty="0"/>
              <a:t>spreadsheet to record a lot of what I have said and links to key resources like the MOOC search engines.  It contains a worked through example for law to show you the kind of things you should be recording.  I know some of them will have their own but many don’t and this is hopefully a new, helpful innovation this year.</a:t>
            </a:r>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48</a:t>
            </a:fld>
            <a:endParaRPr lang="en-US"/>
          </a:p>
        </p:txBody>
      </p:sp>
    </p:spTree>
    <p:extLst>
      <p:ext uri="{BB962C8B-B14F-4D97-AF65-F5344CB8AC3E}">
        <p14:creationId xmlns:p14="http://schemas.microsoft.com/office/powerpoint/2010/main" val="311674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I arrived back from Christmas</a:t>
            </a:r>
            <a:r>
              <a:rPr lang="en-GB" altLang="en-US" baseline="0" dirty="0"/>
              <a:t> </a:t>
            </a:r>
            <a:r>
              <a:rPr lang="en-GB" altLang="en-US" dirty="0"/>
              <a:t>and there were brochures, leaflets, overload…. And Thought to myself, no wonder students make rash decisions, there’s just too much info…  So understand why you do that but you can make the wrong decision….</a:t>
            </a:r>
          </a:p>
          <a:p>
            <a:pPr eaLnBrk="1" hangingPunct="1">
              <a:spcBef>
                <a:spcPct val="0"/>
              </a:spcBef>
            </a:pPr>
            <a:endParaRPr lang="en-GB" altLang="en-US" dirty="0"/>
          </a:p>
          <a:p>
            <a:pPr eaLnBrk="1" hangingPunct="1">
              <a:spcBef>
                <a:spcPct val="0"/>
              </a:spcBef>
            </a:pPr>
            <a:r>
              <a:rPr lang="en-GB" altLang="en-US" dirty="0"/>
              <a:t>So what I want to do is give you a little bit of structure to help you shift through this info overload</a:t>
            </a:r>
          </a:p>
          <a:p>
            <a:pPr eaLnBrk="1" hangingPunct="1">
              <a:spcBef>
                <a:spcPct val="0"/>
              </a:spcBef>
            </a:pPr>
            <a:endParaRPr lang="en-GB" altLang="en-US" dirty="0"/>
          </a:p>
          <a:p>
            <a:pPr eaLnBrk="1" hangingPunct="1">
              <a:spcBef>
                <a:spcPct val="0"/>
              </a:spcBef>
            </a:pPr>
            <a:r>
              <a:rPr lang="en-GB" altLang="en-US" dirty="0"/>
              <a:t>Existing subjects – 2/3 can be entered with any degree  - if enjoy, if good at it, good starting point</a:t>
            </a:r>
          </a:p>
          <a:p>
            <a:pPr eaLnBrk="1" hangingPunct="1">
              <a:spcBef>
                <a:spcPct val="0"/>
              </a:spcBef>
            </a:pPr>
            <a:endParaRPr lang="en-GB" altLang="en-US" dirty="0"/>
          </a:p>
          <a:p>
            <a:pPr eaLnBrk="1" hangingPunct="1">
              <a:spcBef>
                <a:spcPct val="0"/>
              </a:spcBef>
            </a:pPr>
            <a:r>
              <a:rPr lang="en-GB" altLang="en-US" dirty="0"/>
              <a:t>New subjects – even more research because it’s more likely if you haven’t studied it before that you may have a misconception about the course and I sometimes find those who choose a new course do so because they think the grass is greener on the other side, that is a new subject is going – so girl wanted to apply for a law degree, I wrote a legal problem question and gave her a law textbook and said go away and do that…. Because that’s what </a:t>
            </a:r>
            <a:r>
              <a:rPr lang="en-GB" altLang="en-US" dirty="0" err="1"/>
              <a:t>you;ll</a:t>
            </a:r>
            <a:r>
              <a:rPr lang="en-GB" altLang="en-US" dirty="0"/>
              <a:t> be doing on a law degree because they have no idea and quite understandably why should you…</a:t>
            </a:r>
          </a:p>
          <a:p>
            <a:pPr eaLnBrk="1" hangingPunct="1">
              <a:spcBef>
                <a:spcPct val="0"/>
              </a:spcBef>
            </a:pPr>
            <a:endParaRPr lang="en-GB" altLang="en-US" dirty="0"/>
          </a:p>
          <a:p>
            <a:pPr eaLnBrk="1" hangingPunct="1">
              <a:spcBef>
                <a:spcPct val="0"/>
              </a:spcBef>
            </a:pPr>
            <a:r>
              <a:rPr lang="en-GB" altLang="en-US" dirty="0"/>
              <a:t>Specific to a career – have a fairly good idea you want to do it and the other thing to ask yourself is if I don’t do this degree, what is the entry route into that career.  For example, for law, to put yourself in the same position as a law graduate you only have to study for an extra year but for medicine it’s 4-5 years if your first degree isn’t in medicine.</a:t>
            </a:r>
          </a:p>
          <a:p>
            <a:pPr eaLnBrk="1" hangingPunct="1">
              <a:spcBef>
                <a:spcPct val="0"/>
              </a:spcBef>
            </a:pPr>
            <a:endParaRPr lang="en-GB" altLang="en-US" dirty="0"/>
          </a:p>
          <a:p>
            <a:pPr eaLnBrk="1" hangingPunct="1">
              <a:spcBef>
                <a:spcPct val="0"/>
              </a:spcBef>
            </a:pPr>
            <a:r>
              <a:rPr lang="en-GB" altLang="en-US" dirty="0"/>
              <a:t>Also – would you prefer a more vocational degree that assesses</a:t>
            </a:r>
            <a:r>
              <a:rPr lang="en-GB" altLang="en-US" baseline="0" dirty="0"/>
              <a:t> you based on professional practice rather than just exams – </a:t>
            </a:r>
            <a:r>
              <a:rPr lang="en-GB" altLang="en-US" baseline="0" dirty="0" err="1"/>
              <a:t>eg</a:t>
            </a:r>
            <a:r>
              <a:rPr lang="en-GB" altLang="en-US" baseline="0" dirty="0"/>
              <a:t>. hospitality or a healthcare related degree…   May not be right for some but is right for others.</a:t>
            </a:r>
          </a:p>
          <a:p>
            <a:pPr eaLnBrk="1" hangingPunct="1">
              <a:spcBef>
                <a:spcPct val="0"/>
              </a:spcBef>
            </a:pPr>
            <a:endParaRPr lang="en-GB" altLang="en-US" baseline="0" dirty="0"/>
          </a:p>
          <a:p>
            <a:pPr eaLnBrk="1" hangingPunct="1">
              <a:spcBef>
                <a:spcPct val="0"/>
              </a:spcBef>
            </a:pPr>
            <a:r>
              <a:rPr lang="en-GB" altLang="en-US" baseline="0" dirty="0"/>
              <a:t>If considering a vocational degree, what do you think is an important thing to do beforehand?  </a:t>
            </a:r>
            <a:endParaRPr lang="en-GB" altLang="en-US" dirty="0"/>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49</a:t>
            </a:fld>
            <a:endParaRPr lang="en-US"/>
          </a:p>
        </p:txBody>
      </p:sp>
    </p:spTree>
    <p:extLst>
      <p:ext uri="{BB962C8B-B14F-4D97-AF65-F5344CB8AC3E}">
        <p14:creationId xmlns:p14="http://schemas.microsoft.com/office/powerpoint/2010/main" val="92492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point is rather than give you loads of websites to look through, which would be the easy thing to do, it’s about thinking the process you go through to research </a:t>
            </a:r>
            <a:r>
              <a:rPr lang="en-GB" dirty="0" err="1"/>
              <a:t>uni</a:t>
            </a:r>
            <a:r>
              <a:rPr lang="en-GB" dirty="0"/>
              <a:t> and make good choices….  I am going to use selected websites, because if I use too many, will just confuse but at the end of next week I will send you a letter with key resources.</a:t>
            </a:r>
          </a:p>
          <a:p>
            <a:r>
              <a:rPr lang="en-GB" dirty="0"/>
              <a:t>There are some girls who are still not sure what they want to do and that’s fine.  So my advice for them is….</a:t>
            </a:r>
          </a:p>
          <a:p>
            <a:r>
              <a:rPr lang="en-GB" dirty="0"/>
              <a:t>Look at what you currently study because 2/3 of careers can be entered with any degree.</a:t>
            </a:r>
          </a:p>
          <a:p>
            <a:r>
              <a:rPr lang="en-GB" dirty="0"/>
              <a:t>If looking at new subjects and vocational degrees, even more research is required as less likely to know what it is like….  So you need to explore these more and for vocational degrees, work experience will be important but be aware difference between amount – very vocational like medicine – and something like law or engineering.</a:t>
            </a:r>
          </a:p>
          <a:p>
            <a:r>
              <a:rPr lang="en-GB" dirty="0"/>
              <a:t>If girl doesn’t like current subjects, maybe resist going with one of them or one like them…  there are so many options….  Sometimes good to go with something more unusual if the right thing….</a:t>
            </a:r>
          </a:p>
          <a:p>
            <a:r>
              <a:rPr lang="en-GB" dirty="0"/>
              <a:t>Other ideas of what to look at…  Career Interviews, speaking to people but beware prejudiced views….</a:t>
            </a:r>
          </a:p>
          <a:p>
            <a:r>
              <a:rPr lang="en-GB" dirty="0"/>
              <a:t>Final thing I said to get ideas, is look at your Morrisby Webspace degree suggestions..</a:t>
            </a:r>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4</a:t>
            </a:fld>
            <a:endParaRPr lang="en-US"/>
          </a:p>
        </p:txBody>
      </p:sp>
    </p:spTree>
    <p:extLst>
      <p:ext uri="{BB962C8B-B14F-4D97-AF65-F5344CB8AC3E}">
        <p14:creationId xmlns:p14="http://schemas.microsoft.com/office/powerpoint/2010/main" val="416171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Please look at the 18+ tab in your Morrisby profile – this gives you degree suggestions</a:t>
            </a:r>
          </a:p>
          <a:p>
            <a:endParaRPr lang="en-GB" baseline="0" dirty="0"/>
          </a:p>
          <a:p>
            <a:r>
              <a:rPr lang="en-GB" baseline="0" dirty="0"/>
              <a:t>Note that Study Interests Questionnaire doesn’t seem to be working </a:t>
            </a:r>
            <a:r>
              <a:rPr lang="en-GB" baseline="0" dirty="0" err="1"/>
              <a:t>atm</a:t>
            </a:r>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5</a:t>
            </a:fld>
            <a:endParaRPr lang="en-US"/>
          </a:p>
        </p:txBody>
      </p:sp>
    </p:spTree>
    <p:extLst>
      <p:ext uri="{BB962C8B-B14F-4D97-AF65-F5344CB8AC3E}">
        <p14:creationId xmlns:p14="http://schemas.microsoft.com/office/powerpoint/2010/main" val="184197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Note apprenticeship routes tab.</a:t>
            </a:r>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6</a:t>
            </a:fld>
            <a:endParaRPr lang="en-US"/>
          </a:p>
        </p:txBody>
      </p:sp>
    </p:spTree>
    <p:extLst>
      <p:ext uri="{BB962C8B-B14F-4D97-AF65-F5344CB8AC3E}">
        <p14:creationId xmlns:p14="http://schemas.microsoft.com/office/powerpoint/2010/main" val="280646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CA7EC22-4777-4831-AD13-9A82D297A7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89B44EF-AA3A-4AC6-8A32-6EFD2BE1E6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Remember that before you were told so much choice at university – so make connections between current study and greater options at university.   HOW?  Next slide</a:t>
            </a:r>
          </a:p>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B786052B-3B29-4EFF-80A4-FC3616CEA4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B5814D-C477-44F0-9D33-B25713245169}" type="slidenum">
              <a:rPr lang="en-US" altLang="en-US" sz="1200" smtClean="0">
                <a:latin typeface="ISCO Logo" pitchFamily="2" charset="0"/>
              </a:rPr>
              <a:pPr/>
              <a:t>7</a:t>
            </a:fld>
            <a:endParaRPr lang="en-US" altLang="en-US" sz="1200">
              <a:latin typeface="ISCO Logo"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GB" dirty="0"/>
              <a:t>In particular, even girl has decided accountancy degree area, she may not be aware of all the degrees in that area….   So she can look at allied degrees here…. </a:t>
            </a:r>
          </a:p>
          <a:p>
            <a:endParaRPr lang="en-GB" baseline="0" dirty="0"/>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8</a:t>
            </a:fld>
            <a:endParaRPr lang="en-US"/>
          </a:p>
        </p:txBody>
      </p:sp>
    </p:spTree>
    <p:extLst>
      <p:ext uri="{BB962C8B-B14F-4D97-AF65-F5344CB8AC3E}">
        <p14:creationId xmlns:p14="http://schemas.microsoft.com/office/powerpoint/2010/main" val="33292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DABB8D-36AA-4BEE-8AF2-90F813DA2979}" type="slidenum">
              <a:rPr lang="en-US" smtClean="0"/>
              <a:pPr>
                <a:defRPr/>
              </a:pPr>
              <a:t>9</a:t>
            </a:fld>
            <a:endParaRPr lang="en-US"/>
          </a:p>
        </p:txBody>
      </p:sp>
    </p:spTree>
    <p:extLst>
      <p:ext uri="{BB962C8B-B14F-4D97-AF65-F5344CB8AC3E}">
        <p14:creationId xmlns:p14="http://schemas.microsoft.com/office/powerpoint/2010/main" val="366853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91" tIns="32146" rIns="64291" bIns="32146"/>
          <a:lstStyle/>
          <a:p>
            <a:r>
              <a:rPr lang="en-US"/>
              <a:t>Click to edit Master title style</a:t>
            </a:r>
            <a:endParaRPr lang="en-GB"/>
          </a:p>
        </p:txBody>
      </p:sp>
      <p:sp>
        <p:nvSpPr>
          <p:cNvPr id="3" name="Subtitle 2"/>
          <p:cNvSpPr>
            <a:spLocks noGrp="1"/>
          </p:cNvSpPr>
          <p:nvPr>
            <p:ph type="subTitle" idx="1"/>
          </p:nvPr>
        </p:nvSpPr>
        <p:spPr>
          <a:xfrm>
            <a:off x="1371824" y="3886647"/>
            <a:ext cx="6400354" cy="1752451"/>
          </a:xfrm>
          <a:prstGeom prst="rect">
            <a:avLst/>
          </a:prstGeom>
        </p:spPr>
        <p:txBody>
          <a:bodyPr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86981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a:t>Click to edit Master title style</a:t>
            </a:r>
            <a:endParaRPr lang="en-GB"/>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37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91" tIns="32146" rIns="64291" bIns="32146"/>
          <a:lstStyle/>
          <a:p>
            <a:r>
              <a:rPr lang="en-US"/>
              <a:t>Click to edit Master title style</a:t>
            </a:r>
            <a:endParaRPr lang="en-GB"/>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719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4" tIns="32142" rIns="64284" bIns="32142"/>
          <a:lstStyle/>
          <a:p>
            <a:r>
              <a:rPr lang="en-US"/>
              <a:t>Click to edit Master title style</a:t>
            </a:r>
            <a:endParaRPr lang="en-GB"/>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9995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6346601" cy="1143000"/>
          </a:xfrm>
          <a:prstGeom prst="rect">
            <a:avLst/>
          </a:prstGeom>
        </p:spPr>
        <p:txBody>
          <a:bodyPr lIns="64284" tIns="32142" rIns="64284" bIns="32142"/>
          <a:lstStyle/>
          <a:p>
            <a:r>
              <a:rPr lang="en-US" dirty="0"/>
              <a:t>Click to edit Master title style</a:t>
            </a:r>
            <a:endParaRPr lang="en-GB" dirty="0"/>
          </a:p>
        </p:txBody>
      </p:sp>
      <p:sp>
        <p:nvSpPr>
          <p:cNvPr id="3" name="Content Placeholder 2"/>
          <p:cNvSpPr>
            <a:spLocks noGrp="1"/>
          </p:cNvSpPr>
          <p:nvPr>
            <p:ph idx="1"/>
          </p:nvPr>
        </p:nvSpPr>
        <p:spPr>
          <a:xfrm>
            <a:off x="457647" y="1600649"/>
            <a:ext cx="6346601" cy="4525119"/>
          </a:xfrm>
          <a:prstGeom prst="rect">
            <a:avLst/>
          </a:prstGeom>
        </p:spPr>
        <p:txBody>
          <a:bodyPr lIns="64284" tIns="32142" rIns="64284" bIns="3214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4839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84" tIns="32142" rIns="64284" bIns="32142" anchor="t"/>
          <a:lstStyle>
            <a:lvl1pPr algn="l">
              <a:defRPr sz="2800" b="1" cap="all"/>
            </a:lvl1pPr>
          </a:lstStyle>
          <a:p>
            <a:r>
              <a:rPr lang="en-US"/>
              <a:t>Click to edit Master title style</a:t>
            </a:r>
            <a:endParaRPr lang="en-GB"/>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a:t>Click to edit Master text styles</a:t>
            </a:r>
          </a:p>
        </p:txBody>
      </p:sp>
    </p:spTree>
    <p:extLst>
      <p:ext uri="{BB962C8B-B14F-4D97-AF65-F5344CB8AC3E}">
        <p14:creationId xmlns:p14="http://schemas.microsoft.com/office/powerpoint/2010/main" val="140309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4" tIns="32142" rIns="64284" bIns="32142"/>
          <a:lstStyle/>
          <a:p>
            <a:r>
              <a:rPr lang="en-US"/>
              <a:t>Click to edit Master title style</a:t>
            </a:r>
            <a:endParaRPr lang="en-GB"/>
          </a:p>
        </p:txBody>
      </p:sp>
      <p:sp>
        <p:nvSpPr>
          <p:cNvPr id="3" name="Content Placeholder 2"/>
          <p:cNvSpPr>
            <a:spLocks noGrp="1"/>
          </p:cNvSpPr>
          <p:nvPr>
            <p:ph sz="half" idx="1"/>
          </p:nvPr>
        </p:nvSpPr>
        <p:spPr>
          <a:xfrm>
            <a:off x="457648"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5579"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7257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4" tIns="32142" rIns="64284" bIns="32142"/>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647" y="1534791"/>
            <a:ext cx="4039568"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555" y="1534791"/>
            <a:ext cx="4041799"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327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4" tIns="32142" rIns="64284" bIns="32142"/>
          <a:lstStyle/>
          <a:p>
            <a:r>
              <a:rPr lang="en-US"/>
              <a:t>Click to edit Master title style</a:t>
            </a:r>
            <a:endParaRPr lang="en-GB"/>
          </a:p>
        </p:txBody>
      </p:sp>
    </p:spTree>
    <p:extLst>
      <p:ext uri="{BB962C8B-B14F-4D97-AF65-F5344CB8AC3E}">
        <p14:creationId xmlns:p14="http://schemas.microsoft.com/office/powerpoint/2010/main" val="12404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9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a:prstGeom prst="rect">
            <a:avLst/>
          </a:prstGeom>
        </p:spPr>
        <p:txBody>
          <a:bodyPr lIns="64284" tIns="32142" rIns="64284" bIns="32142" anchor="b"/>
          <a:lstStyle>
            <a:lvl1pPr algn="l">
              <a:defRPr sz="1400" b="1"/>
            </a:lvl1pPr>
          </a:lstStyle>
          <a:p>
            <a:r>
              <a:rPr lang="en-US"/>
              <a:t>Click to edit Master title style</a:t>
            </a:r>
            <a:endParaRPr lang="en-GB"/>
          </a:p>
        </p:txBody>
      </p:sp>
      <p:sp>
        <p:nvSpPr>
          <p:cNvPr id="3" name="Content Placeholder 2"/>
          <p:cNvSpPr>
            <a:spLocks noGrp="1"/>
          </p:cNvSpPr>
          <p:nvPr>
            <p:ph idx="1"/>
          </p:nvPr>
        </p:nvSpPr>
        <p:spPr>
          <a:xfrm>
            <a:off x="3575224" y="273473"/>
            <a:ext cx="5111130" cy="5852294"/>
          </a:xfrm>
          <a:prstGeom prst="rect">
            <a:avLst/>
          </a:prstGeom>
        </p:spPr>
        <p:txBody>
          <a:bodyPr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649" y="1435448"/>
            <a:ext cx="3008189" cy="469031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a:t>Click to edit Master text styles</a:t>
            </a:r>
          </a:p>
        </p:txBody>
      </p:sp>
    </p:spTree>
    <p:extLst>
      <p:ext uri="{BB962C8B-B14F-4D97-AF65-F5344CB8AC3E}">
        <p14:creationId xmlns:p14="http://schemas.microsoft.com/office/powerpoint/2010/main" val="9983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a:t>Click to edit Master title style</a:t>
            </a:r>
            <a:endParaRPr lang="en-GB"/>
          </a:p>
        </p:txBody>
      </p:sp>
      <p:sp>
        <p:nvSpPr>
          <p:cNvPr id="3" name="Content Placeholder 2"/>
          <p:cNvSpPr>
            <a:spLocks noGrp="1"/>
          </p:cNvSpPr>
          <p:nvPr>
            <p:ph idx="1"/>
          </p:nvPr>
        </p:nvSpPr>
        <p:spPr>
          <a:xfrm>
            <a:off x="457647" y="1600647"/>
            <a:ext cx="8228707" cy="4525119"/>
          </a:xfrm>
          <a:prstGeom prst="rect">
            <a:avLst/>
          </a:prstGeom>
        </p:spPr>
        <p:txBody>
          <a:bodyPr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120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a:prstGeom prst="rect">
            <a:avLst/>
          </a:prstGeom>
        </p:spPr>
        <p:txBody>
          <a:bodyPr lIns="64284" tIns="32142" rIns="64284" bIns="32142" anchor="b"/>
          <a:lstStyle>
            <a:lvl1pPr algn="l">
              <a:defRPr sz="1400" b="1"/>
            </a:lvl1pPr>
          </a:lstStyle>
          <a:p>
            <a:r>
              <a:rPr lang="en-US"/>
              <a:t>Click to edit Master title style</a:t>
            </a:r>
            <a:endParaRPr lang="en-GB"/>
          </a:p>
        </p:txBody>
      </p:sp>
      <p:sp>
        <p:nvSpPr>
          <p:cNvPr id="3" name="Picture Placeholder 2"/>
          <p:cNvSpPr>
            <a:spLocks noGrp="1"/>
          </p:cNvSpPr>
          <p:nvPr>
            <p:ph type="pic" idx="1"/>
          </p:nvPr>
        </p:nvSpPr>
        <p:spPr>
          <a:xfrm>
            <a:off x="1792637" y="612800"/>
            <a:ext cx="5486177" cy="4114354"/>
          </a:xfrm>
          <a:prstGeom prst="rect">
            <a:avLst/>
          </a:prstGeom>
        </p:spPr>
        <p:txBody>
          <a:bodyPr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a:sym typeface="Helvetica Light" charset="0"/>
              </a:rPr>
              <a:t>Click icon to add picture</a:t>
            </a:r>
            <a:endParaRPr lang="en-GB" noProof="0">
              <a:sym typeface="Helvetica Light" charset="0"/>
            </a:endParaRPr>
          </a:p>
        </p:txBody>
      </p:sp>
      <p:sp>
        <p:nvSpPr>
          <p:cNvPr id="4" name="Text Placeholder 3"/>
          <p:cNvSpPr>
            <a:spLocks noGrp="1"/>
          </p:cNvSpPr>
          <p:nvPr>
            <p:ph type="body" sz="half" idx="2"/>
          </p:nvPr>
        </p:nvSpPr>
        <p:spPr>
          <a:xfrm>
            <a:off x="1792637" y="5367860"/>
            <a:ext cx="5486177" cy="80478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a:t>Click to edit Master text styles</a:t>
            </a:r>
          </a:p>
        </p:txBody>
      </p:sp>
    </p:spTree>
    <p:extLst>
      <p:ext uri="{BB962C8B-B14F-4D97-AF65-F5344CB8AC3E}">
        <p14:creationId xmlns:p14="http://schemas.microsoft.com/office/powerpoint/2010/main" val="716485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4" tIns="32142" rIns="64284" bIns="32142"/>
          <a:lstStyle/>
          <a:p>
            <a:r>
              <a:rPr lang="en-US"/>
              <a:t>Click to edit Master title style</a:t>
            </a:r>
            <a:endParaRPr lang="en-GB"/>
          </a:p>
        </p:txBody>
      </p:sp>
      <p:sp>
        <p:nvSpPr>
          <p:cNvPr id="3" name="Vertical Text Placeholder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271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84" tIns="32142" rIns="64284" bIns="32142"/>
          <a:lstStyle/>
          <a:p>
            <a:r>
              <a:rPr lang="en-US"/>
              <a:t>Click to edit Master title style</a:t>
            </a:r>
            <a:endParaRPr lang="en-GB"/>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84" tIns="32142" rIns="64284" bIns="3214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480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lIns="64291" tIns="32146" rIns="64291" bIns="32146" anchor="t"/>
          <a:lstStyle>
            <a:lvl1pPr algn="l">
              <a:defRPr sz="2800" b="1" cap="all"/>
            </a:lvl1pPr>
          </a:lstStyle>
          <a:p>
            <a:r>
              <a:rPr lang="en-US"/>
              <a:t>Click to edit Master title style</a:t>
            </a:r>
            <a:endParaRPr lang="en-GB"/>
          </a:p>
        </p:txBody>
      </p:sp>
      <p:sp>
        <p:nvSpPr>
          <p:cNvPr id="3" name="Text Placeholder 2"/>
          <p:cNvSpPr>
            <a:spLocks noGrp="1"/>
          </p:cNvSpPr>
          <p:nvPr>
            <p:ph type="body" idx="1"/>
          </p:nvPr>
        </p:nvSpPr>
        <p:spPr>
          <a:xfrm>
            <a:off x="722189" y="2906613"/>
            <a:ext cx="7772176" cy="1500188"/>
          </a:xfrm>
          <a:prstGeom prst="rect">
            <a:avLst/>
          </a:prstGeom>
        </p:spPr>
        <p:txBody>
          <a:bodyPr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Tree>
    <p:extLst>
      <p:ext uri="{BB962C8B-B14F-4D97-AF65-F5344CB8AC3E}">
        <p14:creationId xmlns:p14="http://schemas.microsoft.com/office/powerpoint/2010/main" val="340941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a:t>Click to edit Master title style</a:t>
            </a:r>
            <a:endParaRPr lang="en-GB"/>
          </a:p>
        </p:txBody>
      </p:sp>
      <p:sp>
        <p:nvSpPr>
          <p:cNvPr id="3" name="Content Placeholder 2"/>
          <p:cNvSpPr>
            <a:spLocks noGrp="1"/>
          </p:cNvSpPr>
          <p:nvPr>
            <p:ph sz="half" idx="1"/>
          </p:nvPr>
        </p:nvSpPr>
        <p:spPr>
          <a:xfrm>
            <a:off x="457647"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5579" y="1600647"/>
            <a:ext cx="4060775" cy="4525119"/>
          </a:xfrm>
          <a:prstGeom prst="rect">
            <a:avLst/>
          </a:prstGeom>
        </p:spPr>
        <p:txBody>
          <a:bodyPr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049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647" y="1534791"/>
            <a:ext cx="4039568"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555" y="1534791"/>
            <a:ext cx="4041799" cy="639589"/>
          </a:xfrm>
          <a:prstGeom prst="rect">
            <a:avLst/>
          </a:prstGeom>
        </p:spPr>
        <p:txBody>
          <a:bodyPr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359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91" tIns="32146" rIns="64291" bIns="32146"/>
          <a:lstStyle/>
          <a:p>
            <a:r>
              <a:rPr lang="en-US"/>
              <a:t>Click to edit Master title style</a:t>
            </a:r>
            <a:endParaRPr lang="en-GB"/>
          </a:p>
        </p:txBody>
      </p:sp>
    </p:spTree>
    <p:extLst>
      <p:ext uri="{BB962C8B-B14F-4D97-AF65-F5344CB8AC3E}">
        <p14:creationId xmlns:p14="http://schemas.microsoft.com/office/powerpoint/2010/main" val="410026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66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lIns="64291" tIns="32146" rIns="64291" bIns="32146" anchor="b"/>
          <a:lstStyle>
            <a:lvl1pPr algn="l">
              <a:defRPr sz="1400" b="1"/>
            </a:lvl1pPr>
          </a:lstStyle>
          <a:p>
            <a:r>
              <a:rPr lang="en-US"/>
              <a:t>Click to edit Master title style</a:t>
            </a:r>
            <a:endParaRPr lang="en-GB"/>
          </a:p>
        </p:txBody>
      </p:sp>
      <p:sp>
        <p:nvSpPr>
          <p:cNvPr id="3" name="Content Placeholder 2"/>
          <p:cNvSpPr>
            <a:spLocks noGrp="1"/>
          </p:cNvSpPr>
          <p:nvPr>
            <p:ph idx="1"/>
          </p:nvPr>
        </p:nvSpPr>
        <p:spPr>
          <a:xfrm>
            <a:off x="3575224" y="273472"/>
            <a:ext cx="5111130" cy="5852294"/>
          </a:xfrm>
          <a:prstGeom prst="rect">
            <a:avLst/>
          </a:prstGeom>
        </p:spPr>
        <p:txBody>
          <a:bodyPr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647" y="1435448"/>
            <a:ext cx="3008189" cy="469031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70737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lIns="64291" tIns="32146" rIns="64291" bIns="32146" anchor="b"/>
          <a:lstStyle>
            <a:lvl1pPr algn="l">
              <a:defRPr sz="1400" b="1"/>
            </a:lvl1pPr>
          </a:lstStyle>
          <a:p>
            <a:r>
              <a:rPr lang="en-US"/>
              <a:t>Click to edit Master title style</a:t>
            </a:r>
            <a:endParaRPr lang="en-GB"/>
          </a:p>
        </p:txBody>
      </p:sp>
      <p:sp>
        <p:nvSpPr>
          <p:cNvPr id="3" name="Picture Placeholder 2"/>
          <p:cNvSpPr>
            <a:spLocks noGrp="1"/>
          </p:cNvSpPr>
          <p:nvPr>
            <p:ph type="pic" idx="1"/>
          </p:nvPr>
        </p:nvSpPr>
        <p:spPr>
          <a:xfrm>
            <a:off x="1792635" y="612800"/>
            <a:ext cx="5486177" cy="4114354"/>
          </a:xfrm>
          <a:prstGeom prst="rect">
            <a:avLst/>
          </a:prstGeom>
        </p:spPr>
        <p:txBody>
          <a:bodyPr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a:sym typeface="Helvetica Light" charset="0"/>
              </a:rPr>
              <a:t>Click icon to add picture</a:t>
            </a:r>
            <a:endParaRPr lang="en-GB" noProof="0">
              <a:sym typeface="Helvetica Light"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133971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Surbiton_Word_Title-Page-Land-14.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814"/>
            <a:ext cx="9142884" cy="6840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410751"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41093" indent="-241093"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9" indent="1607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57" indent="32145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86" indent="482186"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915" indent="642915"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72"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8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8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744"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Surbiton_Word_Title-Page-Side-1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8931"/>
            <a:ext cx="9144000" cy="6840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410730"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40"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82"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2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76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41080" indent="-241080"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1" indent="16072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40" indent="321440"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61" indent="48216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82" indent="642882"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2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76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0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64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arn.surbitonhigh.com/careers/universit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ucas.com/ucas/events/find/type/exhibition"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uturelearn.com/" TargetMode="External"/><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learn.surbitonhigh.com/careers/newsletters/" TargetMode="External"/><Relationship Id="rId5" Type="http://schemas.openxmlformats.org/officeDocument/2006/relationships/hyperlink" Target="https://podcasts.ox.ac.uk/" TargetMode="External"/><Relationship Id="rId4" Type="http://schemas.openxmlformats.org/officeDocument/2006/relationships/hyperlink" Target="https://www.coursera.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earn.surbitonhigh.com/careers/newsletter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thecompleteuniversityguide.co.uk/course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www.ucas.com/ucas/subject-guide-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F49F-BDD9-458D-A017-6ECF5805E418}"/>
              </a:ext>
            </a:extLst>
          </p:cNvPr>
          <p:cNvSpPr>
            <a:spLocks noGrp="1"/>
          </p:cNvSpPr>
          <p:nvPr>
            <p:ph type="title"/>
          </p:nvPr>
        </p:nvSpPr>
        <p:spPr>
          <a:xfrm>
            <a:off x="15280" y="473956"/>
            <a:ext cx="6346601" cy="509488"/>
          </a:xfrm>
        </p:spPr>
        <p:txBody>
          <a:bodyPr/>
          <a:lstStyle/>
          <a:p>
            <a:r>
              <a:rPr lang="en-GB" sz="2800" b="1" dirty="0">
                <a:solidFill>
                  <a:schemeClr val="tx1"/>
                </a:solidFill>
              </a:rPr>
              <a:t>Today you will be using documents here:</a:t>
            </a:r>
          </a:p>
        </p:txBody>
      </p:sp>
      <p:sp>
        <p:nvSpPr>
          <p:cNvPr id="3" name="Content Placeholder 2">
            <a:extLst>
              <a:ext uri="{FF2B5EF4-FFF2-40B4-BE49-F238E27FC236}">
                <a16:creationId xmlns:a16="http://schemas.microsoft.com/office/drawing/2014/main" id="{6E8CE7EC-BDD2-4CEB-A721-EE694D9DB453}"/>
              </a:ext>
            </a:extLst>
          </p:cNvPr>
          <p:cNvSpPr>
            <a:spLocks noGrp="1"/>
          </p:cNvSpPr>
          <p:nvPr>
            <p:ph idx="1"/>
          </p:nvPr>
        </p:nvSpPr>
        <p:spPr>
          <a:xfrm>
            <a:off x="179512" y="1665869"/>
            <a:ext cx="6346601" cy="4496968"/>
          </a:xfrm>
        </p:spPr>
        <p:txBody>
          <a:bodyPr/>
          <a:lstStyle/>
          <a:p>
            <a:pPr marL="342900" indent="-342900">
              <a:buFont typeface="Wingdings" panose="05000000000000000000" pitchFamily="2" charset="2"/>
              <a:buChar char="§"/>
            </a:pPr>
            <a:r>
              <a:rPr lang="en-GB" dirty="0">
                <a:hlinkClick r:id="rId3"/>
              </a:rPr>
              <a:t>Open spreadsheet here: https://learn.surbitonhigh.com/careers/university/</a:t>
            </a:r>
            <a:endParaRPr lang="en-GB" dirty="0"/>
          </a:p>
          <a:p>
            <a:pPr marL="342900" indent="-342900">
              <a:buFont typeface="Wingdings" panose="05000000000000000000" pitchFamily="2" charset="2"/>
              <a:buChar char="§"/>
            </a:pPr>
            <a:r>
              <a:rPr lang="en-GB" dirty="0"/>
              <a:t>Please open the spreadsheet: Y12 PSHE Spreadsheet with Law Example</a:t>
            </a:r>
          </a:p>
          <a:p>
            <a:pPr marL="342900" indent="-342900">
              <a:buFont typeface="Wingdings" panose="05000000000000000000" pitchFamily="2" charset="2"/>
              <a:buChar char="§"/>
            </a:pPr>
            <a:r>
              <a:rPr lang="en-GB" dirty="0"/>
              <a:t>Make sure you are logged into your Morrisby Profile</a:t>
            </a:r>
          </a:p>
        </p:txBody>
      </p:sp>
      <p:cxnSp>
        <p:nvCxnSpPr>
          <p:cNvPr id="5" name="Straight Connector 4">
            <a:extLst>
              <a:ext uri="{FF2B5EF4-FFF2-40B4-BE49-F238E27FC236}">
                <a16:creationId xmlns:a16="http://schemas.microsoft.com/office/drawing/2014/main" id="{1AFDC284-0866-4B08-AC48-7FC94085662B}"/>
              </a:ext>
            </a:extLst>
          </p:cNvPr>
          <p:cNvCxnSpPr/>
          <p:nvPr/>
        </p:nvCxnSpPr>
        <p:spPr bwMode="auto">
          <a:xfrm>
            <a:off x="179512" y="1124744"/>
            <a:ext cx="6336704"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CDAED105-3F41-4243-ACD1-B7E72C9ACD55}"/>
              </a:ext>
            </a:extLst>
          </p:cNvPr>
          <p:cNvCxnSpPr>
            <a:cxnSpLocks/>
          </p:cNvCxnSpPr>
          <p:nvPr/>
        </p:nvCxnSpPr>
        <p:spPr bwMode="auto">
          <a:xfrm>
            <a:off x="179512" y="332656"/>
            <a:ext cx="5904656"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169247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4023-39A0-4615-A453-A1D159A97E93}"/>
              </a:ext>
            </a:extLst>
          </p:cNvPr>
          <p:cNvSpPr>
            <a:spLocks noGrp="1"/>
          </p:cNvSpPr>
          <p:nvPr>
            <p:ph type="title"/>
          </p:nvPr>
        </p:nvSpPr>
        <p:spPr>
          <a:xfrm>
            <a:off x="251521" y="307153"/>
            <a:ext cx="3826321" cy="850156"/>
          </a:xfrm>
        </p:spPr>
        <p:txBody>
          <a:bodyPr/>
          <a:lstStyle/>
          <a:p>
            <a:r>
              <a:rPr lang="en-GB" sz="4800" dirty="0">
                <a:solidFill>
                  <a:schemeClr val="tx1"/>
                </a:solidFill>
              </a:rPr>
              <a:t>Flash Task 1</a:t>
            </a:r>
          </a:p>
        </p:txBody>
      </p:sp>
      <p:sp>
        <p:nvSpPr>
          <p:cNvPr id="3" name="Content Placeholder 2">
            <a:extLst>
              <a:ext uri="{FF2B5EF4-FFF2-40B4-BE49-F238E27FC236}">
                <a16:creationId xmlns:a16="http://schemas.microsoft.com/office/drawing/2014/main" id="{251B3E3F-BAA0-4125-92A9-9BC50C1E2AA9}"/>
              </a:ext>
            </a:extLst>
          </p:cNvPr>
          <p:cNvSpPr>
            <a:spLocks noGrp="1"/>
          </p:cNvSpPr>
          <p:nvPr>
            <p:ph idx="1"/>
          </p:nvPr>
        </p:nvSpPr>
        <p:spPr>
          <a:xfrm>
            <a:off x="143508" y="1412776"/>
            <a:ext cx="6552728" cy="4857008"/>
          </a:xfrm>
        </p:spPr>
        <p:txBody>
          <a:bodyPr/>
          <a:lstStyle/>
          <a:p>
            <a:pPr marL="342900" indent="-342900">
              <a:buFont typeface="Wingdings" panose="05000000000000000000" pitchFamily="2" charset="2"/>
              <a:buChar char="§"/>
            </a:pPr>
            <a:r>
              <a:rPr lang="en-GB" sz="2400" dirty="0">
                <a:solidFill>
                  <a:srgbClr val="232323"/>
                </a:solidFill>
              </a:rPr>
              <a:t>Read through your Morrisby degree course </a:t>
            </a:r>
            <a:r>
              <a:rPr lang="en-GB" sz="2400" b="1" dirty="0">
                <a:solidFill>
                  <a:srgbClr val="232323"/>
                </a:solidFill>
              </a:rPr>
              <a:t>suggestions (18+ options)</a:t>
            </a:r>
            <a:r>
              <a:rPr lang="en-GB" sz="2400" dirty="0">
                <a:solidFill>
                  <a:srgbClr val="232323"/>
                </a:solidFill>
              </a:rPr>
              <a:t> and </a:t>
            </a:r>
            <a:r>
              <a:rPr lang="en-GB" sz="2400" b="1" dirty="0">
                <a:solidFill>
                  <a:srgbClr val="232323"/>
                </a:solidFill>
              </a:rPr>
              <a:t>related degrees suggestions.  </a:t>
            </a:r>
          </a:p>
          <a:p>
            <a:pPr marL="342900" indent="-342900">
              <a:buFont typeface="Wingdings" panose="05000000000000000000" pitchFamily="2" charset="2"/>
              <a:buChar char="§"/>
            </a:pPr>
            <a:r>
              <a:rPr lang="en-GB" sz="2400" dirty="0">
                <a:solidFill>
                  <a:srgbClr val="232323"/>
                </a:solidFill>
              </a:rPr>
              <a:t>Note down any that look vaguely interesting particularly if you don’t know what you want to do</a:t>
            </a:r>
          </a:p>
          <a:p>
            <a:pPr marL="342900" indent="-342900">
              <a:buFont typeface="Wingdings" panose="05000000000000000000" pitchFamily="2" charset="2"/>
              <a:buChar char="§"/>
            </a:pPr>
            <a:r>
              <a:rPr lang="en-GB" sz="2400" dirty="0"/>
              <a:t>Even if you know your degree, what interested related degrees can you find and/or interesting facts about your degree can you note down - perhaps things that you will need to evidence your ability to do in your personal statement </a:t>
            </a:r>
            <a:br>
              <a:rPr lang="en-GB" sz="2400" dirty="0">
                <a:solidFill>
                  <a:srgbClr val="232323"/>
                </a:solidFill>
              </a:rPr>
            </a:br>
            <a:r>
              <a:rPr lang="en-GB" b="1" dirty="0">
                <a:solidFill>
                  <a:srgbClr val="232323"/>
                </a:solidFill>
              </a:rPr>
              <a:t>5 mins </a:t>
            </a:r>
          </a:p>
        </p:txBody>
      </p:sp>
      <p:cxnSp>
        <p:nvCxnSpPr>
          <p:cNvPr id="4" name="Straight Connector 3">
            <a:extLst>
              <a:ext uri="{FF2B5EF4-FFF2-40B4-BE49-F238E27FC236}">
                <a16:creationId xmlns:a16="http://schemas.microsoft.com/office/drawing/2014/main" id="{C7CBA073-6153-4DC4-A11F-19AA880FDC11}"/>
              </a:ext>
            </a:extLst>
          </p:cNvPr>
          <p:cNvCxnSpPr>
            <a:cxnSpLocks/>
          </p:cNvCxnSpPr>
          <p:nvPr/>
        </p:nvCxnSpPr>
        <p:spPr bwMode="auto">
          <a:xfrm>
            <a:off x="467544" y="307153"/>
            <a:ext cx="2952328"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7FEB5B8A-910A-4B1D-A0C3-C64472D4A05A}"/>
              </a:ext>
            </a:extLst>
          </p:cNvPr>
          <p:cNvCxnSpPr>
            <a:cxnSpLocks/>
          </p:cNvCxnSpPr>
          <p:nvPr/>
        </p:nvCxnSpPr>
        <p:spPr bwMode="auto">
          <a:xfrm>
            <a:off x="467544" y="1157309"/>
            <a:ext cx="374441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84602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9750-C2CC-4683-8352-2113899FAFE8}"/>
              </a:ext>
            </a:extLst>
          </p:cNvPr>
          <p:cNvSpPr>
            <a:spLocks noGrp="1"/>
          </p:cNvSpPr>
          <p:nvPr>
            <p:ph type="title"/>
          </p:nvPr>
        </p:nvSpPr>
        <p:spPr>
          <a:xfrm>
            <a:off x="0" y="476672"/>
            <a:ext cx="6346601" cy="720080"/>
          </a:xfrm>
        </p:spPr>
        <p:txBody>
          <a:bodyPr/>
          <a:lstStyle/>
          <a:p>
            <a:r>
              <a:rPr lang="en-GB" sz="3600" b="1" dirty="0">
                <a:solidFill>
                  <a:schemeClr val="tx1"/>
                </a:solidFill>
              </a:rPr>
              <a:t>Now looking at specific </a:t>
            </a:r>
            <a:r>
              <a:rPr lang="en-GB" sz="3600" b="1" dirty="0" err="1">
                <a:solidFill>
                  <a:schemeClr val="tx1"/>
                </a:solidFill>
              </a:rPr>
              <a:t>unis</a:t>
            </a:r>
            <a:r>
              <a:rPr lang="en-GB" sz="3600" b="1" dirty="0">
                <a:solidFill>
                  <a:schemeClr val="tx1"/>
                </a:solidFill>
              </a:rPr>
              <a:t>….</a:t>
            </a:r>
          </a:p>
        </p:txBody>
      </p:sp>
      <p:sp>
        <p:nvSpPr>
          <p:cNvPr id="3" name="Content Placeholder 2">
            <a:extLst>
              <a:ext uri="{FF2B5EF4-FFF2-40B4-BE49-F238E27FC236}">
                <a16:creationId xmlns:a16="http://schemas.microsoft.com/office/drawing/2014/main" id="{F042FB59-27B2-4579-BB34-50A2701EFB91}"/>
              </a:ext>
            </a:extLst>
          </p:cNvPr>
          <p:cNvSpPr>
            <a:spLocks noGrp="1"/>
          </p:cNvSpPr>
          <p:nvPr>
            <p:ph idx="1"/>
          </p:nvPr>
        </p:nvSpPr>
        <p:spPr>
          <a:xfrm>
            <a:off x="152872" y="1583335"/>
            <a:ext cx="6624737" cy="4064920"/>
          </a:xfrm>
        </p:spPr>
        <p:txBody>
          <a:bodyPr/>
          <a:lstStyle/>
          <a:p>
            <a:pPr marL="342900" indent="-342900">
              <a:buFont typeface="Wingdings" panose="05000000000000000000" pitchFamily="2" charset="2"/>
              <a:buChar char="§"/>
            </a:pPr>
            <a:r>
              <a:rPr lang="en-GB" sz="1600" dirty="0"/>
              <a:t>Remember you have </a:t>
            </a:r>
            <a:r>
              <a:rPr lang="en-GB" sz="1600" b="1" dirty="0"/>
              <a:t>5 UCAS choices </a:t>
            </a:r>
            <a:r>
              <a:rPr lang="en-GB" sz="1600" dirty="0"/>
              <a:t>(one firm choice, one insurance)</a:t>
            </a:r>
          </a:p>
          <a:p>
            <a:pPr marL="342900" indent="-342900">
              <a:buFont typeface="Wingdings" panose="05000000000000000000" pitchFamily="2" charset="2"/>
              <a:buChar char="§"/>
            </a:pPr>
            <a:r>
              <a:rPr lang="en-GB" sz="1600" dirty="0"/>
              <a:t>Only </a:t>
            </a:r>
            <a:r>
              <a:rPr lang="en-GB" sz="1600" b="1" dirty="0"/>
              <a:t>4 for medical, veterinary and dentistry</a:t>
            </a:r>
          </a:p>
          <a:p>
            <a:pPr marL="342900" indent="-342900">
              <a:buFont typeface="Wingdings" panose="05000000000000000000" pitchFamily="2" charset="2"/>
              <a:buChar char="§"/>
            </a:pPr>
            <a:r>
              <a:rPr lang="en-GB" sz="1600" b="1" dirty="0"/>
              <a:t>Deadlines: </a:t>
            </a:r>
          </a:p>
          <a:p>
            <a:pPr marL="342900" indent="-342900">
              <a:buFont typeface="Wingdings" panose="05000000000000000000" pitchFamily="2" charset="2"/>
              <a:buChar char="§"/>
            </a:pPr>
            <a:r>
              <a:rPr lang="en-GB" sz="1600" b="1" dirty="0"/>
              <a:t>15 October 2020: </a:t>
            </a:r>
            <a:r>
              <a:rPr lang="en-GB" sz="1600" dirty="0"/>
              <a:t>Medical school, veterinary school, dentistry, Oxbridge.  </a:t>
            </a:r>
          </a:p>
          <a:p>
            <a:pPr marL="342900" indent="-342900">
              <a:buFont typeface="Wingdings" panose="05000000000000000000" pitchFamily="2" charset="2"/>
              <a:buChar char="§"/>
            </a:pPr>
            <a:r>
              <a:rPr lang="en-GB" sz="1600" b="1" dirty="0"/>
              <a:t>15 January 2021: </a:t>
            </a:r>
            <a:r>
              <a:rPr lang="en-GB" sz="1600" dirty="0"/>
              <a:t>other </a:t>
            </a:r>
            <a:r>
              <a:rPr lang="en-GB" sz="1600" dirty="0" err="1"/>
              <a:t>unis</a:t>
            </a:r>
            <a:r>
              <a:rPr lang="en-GB" sz="1600" dirty="0"/>
              <a:t>  </a:t>
            </a:r>
            <a:r>
              <a:rPr lang="en-GB" sz="1600" dirty="0">
                <a:solidFill>
                  <a:srgbClr val="FF00FF"/>
                </a:solidFill>
              </a:rPr>
              <a:t>Why don’t leave </a:t>
            </a:r>
            <a:r>
              <a:rPr lang="en-GB" sz="1600" dirty="0" err="1">
                <a:solidFill>
                  <a:srgbClr val="FF00FF"/>
                </a:solidFill>
              </a:rPr>
              <a:t>til</a:t>
            </a:r>
            <a:r>
              <a:rPr lang="en-GB" sz="1600" dirty="0">
                <a:solidFill>
                  <a:srgbClr val="FF00FF"/>
                </a:solidFill>
              </a:rPr>
              <a:t> 15 Jan?</a:t>
            </a:r>
          </a:p>
          <a:p>
            <a:pPr marL="342900" indent="-342900">
              <a:buFont typeface="Wingdings" panose="05000000000000000000" pitchFamily="2" charset="2"/>
              <a:buChar char="§"/>
            </a:pPr>
            <a:r>
              <a:rPr lang="en-GB" sz="1600" dirty="0">
                <a:solidFill>
                  <a:srgbClr val="FF00FF"/>
                </a:solidFill>
              </a:rPr>
              <a:t>NB. You only have to add 2 choices to begin with (relevant to Oxbridge and generally if not ready to put all 5 down - strategic)</a:t>
            </a:r>
          </a:p>
          <a:p>
            <a:pPr marL="342900" indent="-342900">
              <a:buFont typeface="Arial" panose="020B0604020202020204" pitchFamily="34" charset="0"/>
              <a:buChar char="•"/>
            </a:pPr>
            <a:r>
              <a:rPr lang="en-GB" sz="1600" b="1" dirty="0"/>
              <a:t>May 2021: </a:t>
            </a:r>
            <a:r>
              <a:rPr lang="en-GB" sz="1600" dirty="0"/>
              <a:t>Confirm Firm and Insurance – ensure difference in grades and reflects your performance at the time!</a:t>
            </a:r>
          </a:p>
          <a:p>
            <a:endParaRPr lang="en-GB" dirty="0"/>
          </a:p>
          <a:p>
            <a:endParaRPr lang="en-GB" dirty="0"/>
          </a:p>
        </p:txBody>
      </p:sp>
      <p:cxnSp>
        <p:nvCxnSpPr>
          <p:cNvPr id="4" name="Straight Connector 3">
            <a:extLst>
              <a:ext uri="{FF2B5EF4-FFF2-40B4-BE49-F238E27FC236}">
                <a16:creationId xmlns:a16="http://schemas.microsoft.com/office/drawing/2014/main" id="{CC9B4A87-38F8-4115-980E-F421CC424186}"/>
              </a:ext>
            </a:extLst>
          </p:cNvPr>
          <p:cNvCxnSpPr>
            <a:cxnSpLocks/>
          </p:cNvCxnSpPr>
          <p:nvPr/>
        </p:nvCxnSpPr>
        <p:spPr bwMode="auto">
          <a:xfrm>
            <a:off x="179512" y="332656"/>
            <a:ext cx="5616624"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4EAD0F98-F24E-484C-B8F3-7DD1AFDC8FAC}"/>
              </a:ext>
            </a:extLst>
          </p:cNvPr>
          <p:cNvCxnSpPr>
            <a:cxnSpLocks/>
          </p:cNvCxnSpPr>
          <p:nvPr/>
        </p:nvCxnSpPr>
        <p:spPr bwMode="auto">
          <a:xfrm>
            <a:off x="179512" y="1208711"/>
            <a:ext cx="6408712"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56019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0E64F-9C56-4888-9CDF-45D9070D31F5}"/>
              </a:ext>
            </a:extLst>
          </p:cNvPr>
          <p:cNvSpPr>
            <a:spLocks noGrp="1"/>
          </p:cNvSpPr>
          <p:nvPr>
            <p:ph idx="1"/>
          </p:nvPr>
        </p:nvSpPr>
        <p:spPr>
          <a:xfrm>
            <a:off x="78254" y="1000496"/>
            <a:ext cx="6827252" cy="4857008"/>
          </a:xfrm>
        </p:spPr>
        <p:txBody>
          <a:bodyPr/>
          <a:lstStyle/>
          <a:p>
            <a:pPr marL="0" indent="0"/>
            <a:r>
              <a:rPr lang="en-GB" sz="2000" b="1" dirty="0"/>
              <a:t>24 members are world-class, research-intensive </a:t>
            </a:r>
            <a:r>
              <a:rPr lang="en-GB" sz="2000" b="1" dirty="0" err="1"/>
              <a:t>unis</a:t>
            </a:r>
            <a:r>
              <a:rPr lang="en-GB" sz="2000" b="1" dirty="0"/>
              <a:t>. Unique institutions, with their own history and ethos, but they share some distinguishing characteristics.</a:t>
            </a:r>
          </a:p>
        </p:txBody>
      </p:sp>
      <p:pic>
        <p:nvPicPr>
          <p:cNvPr id="4" name="Picture 3">
            <a:extLst>
              <a:ext uri="{FF2B5EF4-FFF2-40B4-BE49-F238E27FC236}">
                <a16:creationId xmlns:a16="http://schemas.microsoft.com/office/drawing/2014/main" id="{AB31BF42-5704-48F8-81D0-97030E2BE44B}"/>
              </a:ext>
            </a:extLst>
          </p:cNvPr>
          <p:cNvPicPr>
            <a:picLocks noChangeAspect="1"/>
          </p:cNvPicPr>
          <p:nvPr/>
        </p:nvPicPr>
        <p:blipFill rotWithShape="1">
          <a:blip r:embed="rId3"/>
          <a:srcRect l="34775" t="8121" r="46850" b="16575"/>
          <a:stretch/>
        </p:blipFill>
        <p:spPr>
          <a:xfrm>
            <a:off x="668318" y="2074698"/>
            <a:ext cx="2520280" cy="3672409"/>
          </a:xfrm>
          <a:prstGeom prst="rect">
            <a:avLst/>
          </a:prstGeom>
        </p:spPr>
      </p:pic>
      <p:pic>
        <p:nvPicPr>
          <p:cNvPr id="5" name="Picture 4">
            <a:extLst>
              <a:ext uri="{FF2B5EF4-FFF2-40B4-BE49-F238E27FC236}">
                <a16:creationId xmlns:a16="http://schemas.microsoft.com/office/drawing/2014/main" id="{C35A05F3-9DFB-4C39-A11A-8CDA4AE6768E}"/>
              </a:ext>
            </a:extLst>
          </p:cNvPr>
          <p:cNvPicPr>
            <a:picLocks noChangeAspect="1"/>
          </p:cNvPicPr>
          <p:nvPr/>
        </p:nvPicPr>
        <p:blipFill rotWithShape="1">
          <a:blip r:embed="rId4"/>
          <a:srcRect l="33463" t="4896" r="47637" b="21208"/>
          <a:stretch/>
        </p:blipFill>
        <p:spPr>
          <a:xfrm>
            <a:off x="3597083" y="2074698"/>
            <a:ext cx="2872209" cy="3992914"/>
          </a:xfrm>
          <a:prstGeom prst="rect">
            <a:avLst/>
          </a:prstGeom>
        </p:spPr>
      </p:pic>
      <p:sp>
        <p:nvSpPr>
          <p:cNvPr id="6" name="TextBox 5">
            <a:extLst>
              <a:ext uri="{FF2B5EF4-FFF2-40B4-BE49-F238E27FC236}">
                <a16:creationId xmlns:a16="http://schemas.microsoft.com/office/drawing/2014/main" id="{80890FD9-823F-4773-AE7B-56B321124A84}"/>
              </a:ext>
            </a:extLst>
          </p:cNvPr>
          <p:cNvSpPr txBox="1"/>
          <p:nvPr/>
        </p:nvSpPr>
        <p:spPr>
          <a:xfrm>
            <a:off x="107504" y="5949280"/>
            <a:ext cx="6938957" cy="923330"/>
          </a:xfrm>
          <a:prstGeom prst="rect">
            <a:avLst/>
          </a:prstGeom>
          <a:noFill/>
        </p:spPr>
        <p:txBody>
          <a:bodyPr wrap="square" rtlCol="0">
            <a:spAutoFit/>
          </a:bodyPr>
          <a:lstStyle/>
          <a:p>
            <a:r>
              <a:rPr lang="en-GB" b="1" dirty="0"/>
              <a:t>Note: </a:t>
            </a:r>
            <a:r>
              <a:rPr lang="en-GB" dirty="0"/>
              <a:t>some top </a:t>
            </a:r>
            <a:r>
              <a:rPr lang="en-GB" dirty="0" err="1"/>
              <a:t>unis</a:t>
            </a:r>
            <a:r>
              <a:rPr lang="en-GB" dirty="0"/>
              <a:t> not RG, e.g. Loughborough, Bath, Surrey, plus many specialist institutions like St Martins, Ravensbourne, drama schools, etc…</a:t>
            </a:r>
          </a:p>
        </p:txBody>
      </p:sp>
      <p:pic>
        <p:nvPicPr>
          <p:cNvPr id="8" name="Picture 7">
            <a:extLst>
              <a:ext uri="{FF2B5EF4-FFF2-40B4-BE49-F238E27FC236}">
                <a16:creationId xmlns:a16="http://schemas.microsoft.com/office/drawing/2014/main" id="{F9BD58D0-3E4F-4513-B3A0-8B88F7351DE8}"/>
              </a:ext>
            </a:extLst>
          </p:cNvPr>
          <p:cNvPicPr>
            <a:picLocks noChangeAspect="1"/>
          </p:cNvPicPr>
          <p:nvPr/>
        </p:nvPicPr>
        <p:blipFill>
          <a:blip r:embed="rId5"/>
          <a:stretch>
            <a:fillRect/>
          </a:stretch>
        </p:blipFill>
        <p:spPr>
          <a:xfrm>
            <a:off x="4572000" y="53184"/>
            <a:ext cx="2362757" cy="1066189"/>
          </a:xfrm>
          <a:prstGeom prst="rect">
            <a:avLst/>
          </a:prstGeom>
        </p:spPr>
      </p:pic>
    </p:spTree>
    <p:extLst>
      <p:ext uri="{BB962C8B-B14F-4D97-AF65-F5344CB8AC3E}">
        <p14:creationId xmlns:p14="http://schemas.microsoft.com/office/powerpoint/2010/main" val="141584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09F6-B408-4014-AD84-07B27DFA16A0}"/>
              </a:ext>
            </a:extLst>
          </p:cNvPr>
          <p:cNvSpPr>
            <a:spLocks noGrp="1"/>
          </p:cNvSpPr>
          <p:nvPr>
            <p:ph type="title"/>
          </p:nvPr>
        </p:nvSpPr>
        <p:spPr>
          <a:xfrm>
            <a:off x="32665" y="274588"/>
            <a:ext cx="5889954" cy="778147"/>
          </a:xfrm>
        </p:spPr>
        <p:txBody>
          <a:bodyPr/>
          <a:lstStyle/>
          <a:p>
            <a:pPr algn="l"/>
            <a:r>
              <a:rPr lang="en-GB" sz="2400" b="1" dirty="0">
                <a:solidFill>
                  <a:schemeClr val="tx1"/>
                </a:solidFill>
              </a:rPr>
              <a:t>Morrisby course search – good for filtering by Russell Group and grade requirements</a:t>
            </a:r>
          </a:p>
        </p:txBody>
      </p:sp>
      <p:cxnSp>
        <p:nvCxnSpPr>
          <p:cNvPr id="5" name="Straight Connector 4">
            <a:extLst>
              <a:ext uri="{FF2B5EF4-FFF2-40B4-BE49-F238E27FC236}">
                <a16:creationId xmlns:a16="http://schemas.microsoft.com/office/drawing/2014/main" id="{6BCA2393-07E9-466D-9CD8-12812EDD0B41}"/>
              </a:ext>
            </a:extLst>
          </p:cNvPr>
          <p:cNvCxnSpPr>
            <a:cxnSpLocks/>
          </p:cNvCxnSpPr>
          <p:nvPr/>
        </p:nvCxnSpPr>
        <p:spPr bwMode="auto">
          <a:xfrm>
            <a:off x="0" y="230726"/>
            <a:ext cx="5292080"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A0645C3B-7C2B-483D-9E24-A9129D4EFB39}"/>
              </a:ext>
            </a:extLst>
          </p:cNvPr>
          <p:cNvCxnSpPr>
            <a:cxnSpLocks/>
          </p:cNvCxnSpPr>
          <p:nvPr/>
        </p:nvCxnSpPr>
        <p:spPr bwMode="auto">
          <a:xfrm>
            <a:off x="32665" y="1052735"/>
            <a:ext cx="5889954"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
        <p:nvSpPr>
          <p:cNvPr id="9" name="Content Placeholder 8">
            <a:extLst>
              <a:ext uri="{FF2B5EF4-FFF2-40B4-BE49-F238E27FC236}">
                <a16:creationId xmlns:a16="http://schemas.microsoft.com/office/drawing/2014/main" id="{611A568A-EB0B-42EF-8633-5D3C1ADA71AD}"/>
              </a:ext>
            </a:extLst>
          </p:cNvPr>
          <p:cNvSpPr>
            <a:spLocks noGrp="1"/>
          </p:cNvSpPr>
          <p:nvPr>
            <p:ph idx="1"/>
          </p:nvPr>
        </p:nvSpPr>
        <p:spPr/>
        <p:txBody>
          <a:bodyPr/>
          <a:lstStyle/>
          <a:p>
            <a:endParaRPr lang="en-GB"/>
          </a:p>
        </p:txBody>
      </p:sp>
      <p:pic>
        <p:nvPicPr>
          <p:cNvPr id="10" name="Picture 9">
            <a:extLst>
              <a:ext uri="{FF2B5EF4-FFF2-40B4-BE49-F238E27FC236}">
                <a16:creationId xmlns:a16="http://schemas.microsoft.com/office/drawing/2014/main" id="{216FB129-10AC-4EC0-AC4B-48DD12DFCA3F}"/>
              </a:ext>
            </a:extLst>
          </p:cNvPr>
          <p:cNvPicPr>
            <a:picLocks noChangeAspect="1"/>
          </p:cNvPicPr>
          <p:nvPr/>
        </p:nvPicPr>
        <p:blipFill>
          <a:blip r:embed="rId4"/>
          <a:stretch>
            <a:fillRect/>
          </a:stretch>
        </p:blipFill>
        <p:spPr>
          <a:xfrm>
            <a:off x="251521" y="1268759"/>
            <a:ext cx="6552728" cy="5314645"/>
          </a:xfrm>
          <a:prstGeom prst="rect">
            <a:avLst/>
          </a:prstGeom>
        </p:spPr>
      </p:pic>
    </p:spTree>
    <p:extLst>
      <p:ext uri="{BB962C8B-B14F-4D97-AF65-F5344CB8AC3E}">
        <p14:creationId xmlns:p14="http://schemas.microsoft.com/office/powerpoint/2010/main" val="202435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6A98-2614-4E37-986E-5134C5C11141}"/>
              </a:ext>
            </a:extLst>
          </p:cNvPr>
          <p:cNvSpPr>
            <a:spLocks noGrp="1"/>
          </p:cNvSpPr>
          <p:nvPr>
            <p:ph type="title"/>
          </p:nvPr>
        </p:nvSpPr>
        <p:spPr>
          <a:xfrm>
            <a:off x="220209" y="160732"/>
            <a:ext cx="4330377" cy="1143000"/>
          </a:xfrm>
        </p:spPr>
        <p:txBody>
          <a:bodyPr/>
          <a:lstStyle/>
          <a:p>
            <a:r>
              <a:rPr lang="en-GB" dirty="0">
                <a:solidFill>
                  <a:schemeClr val="tx1"/>
                </a:solidFill>
              </a:rPr>
              <a:t>Flash Task 2</a:t>
            </a:r>
          </a:p>
        </p:txBody>
      </p:sp>
      <p:sp>
        <p:nvSpPr>
          <p:cNvPr id="3" name="Content Placeholder 2">
            <a:extLst>
              <a:ext uri="{FF2B5EF4-FFF2-40B4-BE49-F238E27FC236}">
                <a16:creationId xmlns:a16="http://schemas.microsoft.com/office/drawing/2014/main" id="{D7D82A9D-7008-49A7-BB80-B5BBD34B55E5}"/>
              </a:ext>
            </a:extLst>
          </p:cNvPr>
          <p:cNvSpPr>
            <a:spLocks noGrp="1"/>
          </p:cNvSpPr>
          <p:nvPr>
            <p:ph idx="1"/>
          </p:nvPr>
        </p:nvSpPr>
        <p:spPr/>
        <p:txBody>
          <a:bodyPr/>
          <a:lstStyle/>
          <a:p>
            <a:r>
              <a:rPr lang="en-GB" dirty="0"/>
              <a:t>Use the Morrisby Filter Tool to identify a Russell Group university in your degree subject which may have lower grade requirements</a:t>
            </a:r>
          </a:p>
          <a:p>
            <a:r>
              <a:rPr lang="en-GB" dirty="0"/>
              <a:t>Note down in spreadsheet under Flash Task 2</a:t>
            </a:r>
          </a:p>
          <a:p>
            <a:r>
              <a:rPr lang="en-GB" dirty="0"/>
              <a:t>Note down any other choices you wish</a:t>
            </a:r>
          </a:p>
          <a:p>
            <a:r>
              <a:rPr lang="en-GB" b="1" dirty="0"/>
              <a:t>3 mins</a:t>
            </a:r>
          </a:p>
          <a:p>
            <a:endParaRPr lang="en-GB" dirty="0"/>
          </a:p>
          <a:p>
            <a:r>
              <a:rPr lang="en-GB" dirty="0"/>
              <a:t> </a:t>
            </a:r>
          </a:p>
        </p:txBody>
      </p:sp>
      <p:cxnSp>
        <p:nvCxnSpPr>
          <p:cNvPr id="4" name="Straight Connector 3">
            <a:extLst>
              <a:ext uri="{FF2B5EF4-FFF2-40B4-BE49-F238E27FC236}">
                <a16:creationId xmlns:a16="http://schemas.microsoft.com/office/drawing/2014/main" id="{3FD58A56-605F-403C-AD32-E0D9A4DE30CD}"/>
              </a:ext>
            </a:extLst>
          </p:cNvPr>
          <p:cNvCxnSpPr>
            <a:cxnSpLocks/>
          </p:cNvCxnSpPr>
          <p:nvPr/>
        </p:nvCxnSpPr>
        <p:spPr bwMode="auto">
          <a:xfrm>
            <a:off x="457647" y="1052736"/>
            <a:ext cx="4114353"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7" name="Straight Connector 6">
            <a:extLst>
              <a:ext uri="{FF2B5EF4-FFF2-40B4-BE49-F238E27FC236}">
                <a16:creationId xmlns:a16="http://schemas.microsoft.com/office/drawing/2014/main" id="{FEE09997-257B-4678-9916-96FAAD21EEDA}"/>
              </a:ext>
            </a:extLst>
          </p:cNvPr>
          <p:cNvCxnSpPr>
            <a:cxnSpLocks/>
          </p:cNvCxnSpPr>
          <p:nvPr/>
        </p:nvCxnSpPr>
        <p:spPr bwMode="auto">
          <a:xfrm>
            <a:off x="457647" y="160732"/>
            <a:ext cx="3754313"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97056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889A-5B7C-43AF-A425-061343311A54}"/>
              </a:ext>
            </a:extLst>
          </p:cNvPr>
          <p:cNvSpPr>
            <a:spLocks noGrp="1"/>
          </p:cNvSpPr>
          <p:nvPr>
            <p:ph type="title"/>
          </p:nvPr>
        </p:nvSpPr>
        <p:spPr>
          <a:xfrm>
            <a:off x="0" y="260648"/>
            <a:ext cx="6084168" cy="692696"/>
          </a:xfrm>
        </p:spPr>
        <p:txBody>
          <a:bodyPr/>
          <a:lstStyle/>
          <a:p>
            <a:r>
              <a:rPr lang="en-GB" sz="2400" b="1" dirty="0">
                <a:solidFill>
                  <a:schemeClr val="tx1"/>
                </a:solidFill>
              </a:rPr>
              <a:t>Complete University Guide: Overall Rankings</a:t>
            </a:r>
          </a:p>
        </p:txBody>
      </p:sp>
      <p:cxnSp>
        <p:nvCxnSpPr>
          <p:cNvPr id="5" name="Straight Connector 4">
            <a:extLst>
              <a:ext uri="{FF2B5EF4-FFF2-40B4-BE49-F238E27FC236}">
                <a16:creationId xmlns:a16="http://schemas.microsoft.com/office/drawing/2014/main" id="{103934B6-D8C0-4BD8-A3CF-C0DAFA341F2C}"/>
              </a:ext>
            </a:extLst>
          </p:cNvPr>
          <p:cNvCxnSpPr>
            <a:cxnSpLocks/>
          </p:cNvCxnSpPr>
          <p:nvPr/>
        </p:nvCxnSpPr>
        <p:spPr bwMode="auto">
          <a:xfrm>
            <a:off x="97107" y="764704"/>
            <a:ext cx="6131077"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0DD1E937-D961-4509-84D8-93E0A20542B8}"/>
              </a:ext>
            </a:extLst>
          </p:cNvPr>
          <p:cNvCxnSpPr>
            <a:cxnSpLocks/>
          </p:cNvCxnSpPr>
          <p:nvPr/>
        </p:nvCxnSpPr>
        <p:spPr bwMode="auto">
          <a:xfrm>
            <a:off x="0" y="30759"/>
            <a:ext cx="5889954"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9" name="Picture 8">
            <a:extLst>
              <a:ext uri="{FF2B5EF4-FFF2-40B4-BE49-F238E27FC236}">
                <a16:creationId xmlns:a16="http://schemas.microsoft.com/office/drawing/2014/main" id="{23C54D7F-CA7A-4423-A6D5-FA667269346A}"/>
              </a:ext>
            </a:extLst>
          </p:cNvPr>
          <p:cNvPicPr>
            <a:picLocks noChangeAspect="1"/>
          </p:cNvPicPr>
          <p:nvPr/>
        </p:nvPicPr>
        <p:blipFill>
          <a:blip r:embed="rId4"/>
          <a:stretch>
            <a:fillRect/>
          </a:stretch>
        </p:blipFill>
        <p:spPr>
          <a:xfrm>
            <a:off x="323528" y="1030642"/>
            <a:ext cx="6131077" cy="5566710"/>
          </a:xfrm>
          <a:prstGeom prst="rect">
            <a:avLst/>
          </a:prstGeom>
        </p:spPr>
      </p:pic>
    </p:spTree>
    <p:extLst>
      <p:ext uri="{BB962C8B-B14F-4D97-AF65-F5344CB8AC3E}">
        <p14:creationId xmlns:p14="http://schemas.microsoft.com/office/powerpoint/2010/main" val="65565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7980-7728-44EE-B570-CD23BE810AE3}"/>
              </a:ext>
            </a:extLst>
          </p:cNvPr>
          <p:cNvSpPr>
            <a:spLocks noGrp="1"/>
          </p:cNvSpPr>
          <p:nvPr>
            <p:ph type="title"/>
          </p:nvPr>
        </p:nvSpPr>
        <p:spPr>
          <a:xfrm>
            <a:off x="17350" y="274588"/>
            <a:ext cx="6786898" cy="448449"/>
          </a:xfrm>
        </p:spPr>
        <p:txBody>
          <a:bodyPr/>
          <a:lstStyle/>
          <a:p>
            <a:r>
              <a:rPr lang="en-GB" sz="2600" b="1" dirty="0">
                <a:solidFill>
                  <a:schemeClr val="tx1"/>
                </a:solidFill>
              </a:rPr>
              <a:t>Compare departmental rankings: architecture</a:t>
            </a:r>
          </a:p>
        </p:txBody>
      </p:sp>
      <p:cxnSp>
        <p:nvCxnSpPr>
          <p:cNvPr id="5" name="Straight Connector 4">
            <a:extLst>
              <a:ext uri="{FF2B5EF4-FFF2-40B4-BE49-F238E27FC236}">
                <a16:creationId xmlns:a16="http://schemas.microsoft.com/office/drawing/2014/main" id="{01CCB76A-0421-4F66-B8B4-484AA51E081F}"/>
              </a:ext>
            </a:extLst>
          </p:cNvPr>
          <p:cNvCxnSpPr>
            <a:cxnSpLocks/>
          </p:cNvCxnSpPr>
          <p:nvPr/>
        </p:nvCxnSpPr>
        <p:spPr bwMode="auto">
          <a:xfrm flipV="1">
            <a:off x="97107" y="723037"/>
            <a:ext cx="6707140" cy="41667"/>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BF74F198-6858-4379-864A-8D254E7A7D64}"/>
              </a:ext>
            </a:extLst>
          </p:cNvPr>
          <p:cNvCxnSpPr>
            <a:cxnSpLocks/>
          </p:cNvCxnSpPr>
          <p:nvPr/>
        </p:nvCxnSpPr>
        <p:spPr bwMode="auto">
          <a:xfrm>
            <a:off x="79178" y="274588"/>
            <a:ext cx="6293022"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10" name="Picture 9">
            <a:extLst>
              <a:ext uri="{FF2B5EF4-FFF2-40B4-BE49-F238E27FC236}">
                <a16:creationId xmlns:a16="http://schemas.microsoft.com/office/drawing/2014/main" id="{B5E0F09A-51E6-428B-BE30-2B8083EF49D4}"/>
              </a:ext>
            </a:extLst>
          </p:cNvPr>
          <p:cNvPicPr>
            <a:picLocks noChangeAspect="1"/>
          </p:cNvPicPr>
          <p:nvPr/>
        </p:nvPicPr>
        <p:blipFill>
          <a:blip r:embed="rId4"/>
          <a:stretch>
            <a:fillRect/>
          </a:stretch>
        </p:blipFill>
        <p:spPr>
          <a:xfrm>
            <a:off x="252869" y="895472"/>
            <a:ext cx="6395615" cy="5687940"/>
          </a:xfrm>
          <a:prstGeom prst="rect">
            <a:avLst/>
          </a:prstGeom>
        </p:spPr>
      </p:pic>
    </p:spTree>
    <p:extLst>
      <p:ext uri="{BB962C8B-B14F-4D97-AF65-F5344CB8AC3E}">
        <p14:creationId xmlns:p14="http://schemas.microsoft.com/office/powerpoint/2010/main" val="263507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6C51-48FD-4A45-B10B-AD8881B2F195}"/>
              </a:ext>
            </a:extLst>
          </p:cNvPr>
          <p:cNvSpPr>
            <a:spLocks noGrp="1"/>
          </p:cNvSpPr>
          <p:nvPr>
            <p:ph type="title"/>
          </p:nvPr>
        </p:nvSpPr>
        <p:spPr>
          <a:xfrm>
            <a:off x="15316" y="188640"/>
            <a:ext cx="5410497" cy="922164"/>
          </a:xfrm>
        </p:spPr>
        <p:txBody>
          <a:bodyPr/>
          <a:lstStyle/>
          <a:p>
            <a:r>
              <a:rPr lang="en-GB" dirty="0">
                <a:solidFill>
                  <a:schemeClr val="tx1"/>
                </a:solidFill>
              </a:rPr>
              <a:t>Health warnings</a:t>
            </a:r>
          </a:p>
        </p:txBody>
      </p:sp>
      <p:sp>
        <p:nvSpPr>
          <p:cNvPr id="3" name="Content Placeholder 2">
            <a:extLst>
              <a:ext uri="{FF2B5EF4-FFF2-40B4-BE49-F238E27FC236}">
                <a16:creationId xmlns:a16="http://schemas.microsoft.com/office/drawing/2014/main" id="{F99F88F4-404A-4929-9232-8E7C2445CE9C}"/>
              </a:ext>
            </a:extLst>
          </p:cNvPr>
          <p:cNvSpPr>
            <a:spLocks noGrp="1"/>
          </p:cNvSpPr>
          <p:nvPr>
            <p:ph idx="1"/>
          </p:nvPr>
        </p:nvSpPr>
        <p:spPr>
          <a:xfrm>
            <a:off x="323528" y="1600649"/>
            <a:ext cx="6346601" cy="5257351"/>
          </a:xfrm>
        </p:spPr>
        <p:txBody>
          <a:bodyPr/>
          <a:lstStyle/>
          <a:p>
            <a:pPr marL="342900" indent="-342900">
              <a:buFont typeface="Arial" panose="020B0604020202020204" pitchFamily="34" charset="0"/>
              <a:buChar char="•"/>
            </a:pPr>
            <a:r>
              <a:rPr lang="en-GB" sz="2800" dirty="0"/>
              <a:t>Lots of league tables so don’t obsess about small differences</a:t>
            </a:r>
          </a:p>
          <a:p>
            <a:pPr marL="342900" indent="-342900">
              <a:buFont typeface="Arial" panose="020B0604020202020204" pitchFamily="34" charset="0"/>
              <a:buChar char="•"/>
            </a:pPr>
            <a:r>
              <a:rPr lang="en-GB" sz="2800" dirty="0"/>
              <a:t>Sometimes stats slightly manipulated, e.g. student satisfaction, so again don’t obsess about small differences</a:t>
            </a:r>
          </a:p>
          <a:p>
            <a:pPr marL="342900" indent="-342900">
              <a:buFont typeface="Arial" panose="020B0604020202020204" pitchFamily="34" charset="0"/>
              <a:buChar char="•"/>
            </a:pPr>
            <a:r>
              <a:rPr lang="en-GB" sz="2800" dirty="0"/>
              <a:t>A few places, Russell Group/top </a:t>
            </a:r>
            <a:r>
              <a:rPr lang="en-GB" sz="2800" dirty="0" err="1"/>
              <a:t>uni</a:t>
            </a:r>
            <a:r>
              <a:rPr lang="en-GB" sz="2800" dirty="0"/>
              <a:t> in league tables not best place, e.g. Art Schools – </a:t>
            </a:r>
            <a:r>
              <a:rPr lang="en-GB" sz="2800" b="1" dirty="0"/>
              <a:t>how do you find out where’s best?</a:t>
            </a:r>
          </a:p>
        </p:txBody>
      </p:sp>
      <p:cxnSp>
        <p:nvCxnSpPr>
          <p:cNvPr id="4" name="Straight Connector 3">
            <a:extLst>
              <a:ext uri="{FF2B5EF4-FFF2-40B4-BE49-F238E27FC236}">
                <a16:creationId xmlns:a16="http://schemas.microsoft.com/office/drawing/2014/main" id="{D98C047D-2C2B-436E-97D9-958D94D59997}"/>
              </a:ext>
            </a:extLst>
          </p:cNvPr>
          <p:cNvCxnSpPr>
            <a:cxnSpLocks/>
          </p:cNvCxnSpPr>
          <p:nvPr/>
        </p:nvCxnSpPr>
        <p:spPr bwMode="auto">
          <a:xfrm>
            <a:off x="79178" y="274588"/>
            <a:ext cx="4636838"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86833788-1FCE-4503-ADDC-9C78F0BE390B}"/>
              </a:ext>
            </a:extLst>
          </p:cNvPr>
          <p:cNvCxnSpPr>
            <a:cxnSpLocks/>
          </p:cNvCxnSpPr>
          <p:nvPr/>
        </p:nvCxnSpPr>
        <p:spPr bwMode="auto">
          <a:xfrm>
            <a:off x="0" y="1160364"/>
            <a:ext cx="5410497"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51384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5DC3-2148-4568-A935-D9C679C52763}"/>
              </a:ext>
            </a:extLst>
          </p:cNvPr>
          <p:cNvSpPr>
            <a:spLocks noGrp="1"/>
          </p:cNvSpPr>
          <p:nvPr>
            <p:ph type="title"/>
          </p:nvPr>
        </p:nvSpPr>
        <p:spPr>
          <a:xfrm>
            <a:off x="179513" y="271149"/>
            <a:ext cx="4114353" cy="922164"/>
          </a:xfrm>
        </p:spPr>
        <p:txBody>
          <a:bodyPr/>
          <a:lstStyle/>
          <a:p>
            <a:r>
              <a:rPr lang="en-GB" b="1" dirty="0">
                <a:solidFill>
                  <a:schemeClr val="tx1"/>
                </a:solidFill>
              </a:rPr>
              <a:t>Flash Task 3</a:t>
            </a:r>
          </a:p>
        </p:txBody>
      </p:sp>
      <p:sp>
        <p:nvSpPr>
          <p:cNvPr id="3" name="Content Placeholder 2">
            <a:extLst>
              <a:ext uri="{FF2B5EF4-FFF2-40B4-BE49-F238E27FC236}">
                <a16:creationId xmlns:a16="http://schemas.microsoft.com/office/drawing/2014/main" id="{91D52FEA-0BAE-4F30-9E36-991EE7E23532}"/>
              </a:ext>
            </a:extLst>
          </p:cNvPr>
          <p:cNvSpPr>
            <a:spLocks noGrp="1"/>
          </p:cNvSpPr>
          <p:nvPr>
            <p:ph idx="1"/>
          </p:nvPr>
        </p:nvSpPr>
        <p:spPr>
          <a:xfrm>
            <a:off x="179513" y="1417589"/>
            <a:ext cx="6624736" cy="4708180"/>
          </a:xfrm>
        </p:spPr>
        <p:txBody>
          <a:bodyPr/>
          <a:lstStyle/>
          <a:p>
            <a:r>
              <a:rPr lang="en-GB" sz="2000" dirty="0"/>
              <a:t>Find Complete University Guide League Table in Subjects You’re Considering</a:t>
            </a:r>
          </a:p>
          <a:p>
            <a:r>
              <a:rPr lang="en-GB" sz="2000" dirty="0"/>
              <a:t>Note down a few universities you want to explore – try to get a range – not all top 3!</a:t>
            </a:r>
          </a:p>
          <a:p>
            <a:r>
              <a:rPr lang="en-GB" sz="2000" b="1" dirty="0"/>
              <a:t>Tip: </a:t>
            </a:r>
            <a:r>
              <a:rPr lang="en-GB" sz="2000" dirty="0"/>
              <a:t>cross reference to see if they are Russell Group</a:t>
            </a:r>
          </a:p>
          <a:p>
            <a:r>
              <a:rPr lang="en-GB" sz="2000" b="1" dirty="0"/>
              <a:t>Tip: </a:t>
            </a:r>
            <a:r>
              <a:rPr lang="en-GB" sz="2000" dirty="0"/>
              <a:t>if can’t find subject specific League Table, look at Overall League Table and then explore your course at these later</a:t>
            </a:r>
          </a:p>
          <a:p>
            <a:r>
              <a:rPr lang="en-GB" sz="2000" dirty="0"/>
              <a:t>Think about other criteria like where they are in the country, are you looking for big city, campus, etc…</a:t>
            </a:r>
          </a:p>
          <a:p>
            <a:r>
              <a:rPr lang="en-GB" sz="2000" b="1" dirty="0"/>
              <a:t>3 mins</a:t>
            </a:r>
          </a:p>
          <a:p>
            <a:endParaRPr lang="en-GB" dirty="0"/>
          </a:p>
          <a:p>
            <a:endParaRPr lang="en-GB" dirty="0"/>
          </a:p>
        </p:txBody>
      </p:sp>
      <p:cxnSp>
        <p:nvCxnSpPr>
          <p:cNvPr id="4" name="Straight Connector 3">
            <a:extLst>
              <a:ext uri="{FF2B5EF4-FFF2-40B4-BE49-F238E27FC236}">
                <a16:creationId xmlns:a16="http://schemas.microsoft.com/office/drawing/2014/main" id="{1F3ADDE2-899B-4AB2-BB8E-BBA7D074B36D}"/>
              </a:ext>
            </a:extLst>
          </p:cNvPr>
          <p:cNvCxnSpPr>
            <a:cxnSpLocks/>
          </p:cNvCxnSpPr>
          <p:nvPr/>
        </p:nvCxnSpPr>
        <p:spPr bwMode="auto">
          <a:xfrm>
            <a:off x="79178" y="274588"/>
            <a:ext cx="3772742"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982051E4-68F5-4E56-B471-A66811B4345B}"/>
              </a:ext>
            </a:extLst>
          </p:cNvPr>
          <p:cNvCxnSpPr>
            <a:cxnSpLocks/>
          </p:cNvCxnSpPr>
          <p:nvPr/>
        </p:nvCxnSpPr>
        <p:spPr bwMode="auto">
          <a:xfrm>
            <a:off x="0" y="1193313"/>
            <a:ext cx="4293866"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73243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FB6A-C320-4CB8-942A-4250DDD5E376}"/>
              </a:ext>
            </a:extLst>
          </p:cNvPr>
          <p:cNvSpPr>
            <a:spLocks noGrp="1"/>
          </p:cNvSpPr>
          <p:nvPr>
            <p:ph type="title"/>
          </p:nvPr>
        </p:nvSpPr>
        <p:spPr>
          <a:xfrm>
            <a:off x="34988" y="284224"/>
            <a:ext cx="6346602" cy="922164"/>
          </a:xfrm>
        </p:spPr>
        <p:txBody>
          <a:bodyPr/>
          <a:lstStyle/>
          <a:p>
            <a:r>
              <a:rPr lang="en-GB" sz="5400" dirty="0">
                <a:solidFill>
                  <a:schemeClr val="tx1"/>
                </a:solidFill>
              </a:rPr>
              <a:t>University: the place</a:t>
            </a:r>
            <a:br>
              <a:rPr lang="en-GB" dirty="0"/>
            </a:br>
            <a:endParaRPr lang="en-GB" dirty="0">
              <a:solidFill>
                <a:srgbClr val="FF00FF"/>
              </a:solidFill>
            </a:endParaRPr>
          </a:p>
        </p:txBody>
      </p:sp>
      <p:sp>
        <p:nvSpPr>
          <p:cNvPr id="3" name="Content Placeholder 2">
            <a:extLst>
              <a:ext uri="{FF2B5EF4-FFF2-40B4-BE49-F238E27FC236}">
                <a16:creationId xmlns:a16="http://schemas.microsoft.com/office/drawing/2014/main" id="{1DFFD045-E7E5-4F2E-9F2C-DE71C1AC701B}"/>
              </a:ext>
            </a:extLst>
          </p:cNvPr>
          <p:cNvSpPr>
            <a:spLocks noGrp="1"/>
          </p:cNvSpPr>
          <p:nvPr>
            <p:ph idx="1"/>
          </p:nvPr>
        </p:nvSpPr>
        <p:spPr>
          <a:xfrm>
            <a:off x="179513" y="1196752"/>
            <a:ext cx="6624736" cy="4929016"/>
          </a:xfrm>
        </p:spPr>
        <p:txBody>
          <a:bodyPr/>
          <a:lstStyle/>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Where is it?  But also what’s the “commute time from London”?  Birmingham is only 1 ½ hours away</a:t>
            </a:r>
          </a:p>
          <a:p>
            <a:pPr marL="342900" indent="-342900">
              <a:buFont typeface="Wingdings" panose="05000000000000000000" pitchFamily="2" charset="2"/>
              <a:buChar char="§"/>
            </a:pPr>
            <a:r>
              <a:rPr lang="en-GB" dirty="0"/>
              <a:t>Where do you live through all three years?</a:t>
            </a:r>
          </a:p>
          <a:p>
            <a:pPr marL="342900" indent="-342900">
              <a:buFont typeface="Wingdings" panose="05000000000000000000" pitchFamily="2" charset="2"/>
              <a:buChar char="§"/>
            </a:pPr>
            <a:r>
              <a:rPr lang="en-GB" dirty="0"/>
              <a:t>What are YOUR “essentials”?  </a:t>
            </a:r>
            <a:r>
              <a:rPr lang="en-GB" dirty="0" err="1"/>
              <a:t>Eg.</a:t>
            </a:r>
            <a:r>
              <a:rPr lang="en-GB" dirty="0"/>
              <a:t> if you big on drama, has it got good student theatre?  If you like clubbing, what it’s like?  How important is accommodation to you?</a:t>
            </a:r>
          </a:p>
          <a:p>
            <a:endParaRPr lang="en-GB" dirty="0"/>
          </a:p>
          <a:p>
            <a:endParaRPr lang="en-GB" dirty="0"/>
          </a:p>
        </p:txBody>
      </p:sp>
      <p:cxnSp>
        <p:nvCxnSpPr>
          <p:cNvPr id="4" name="Straight Connector 3">
            <a:extLst>
              <a:ext uri="{FF2B5EF4-FFF2-40B4-BE49-F238E27FC236}">
                <a16:creationId xmlns:a16="http://schemas.microsoft.com/office/drawing/2014/main" id="{491C9930-485E-4470-AE66-F956BFFD8B09}"/>
              </a:ext>
            </a:extLst>
          </p:cNvPr>
          <p:cNvCxnSpPr>
            <a:cxnSpLocks/>
          </p:cNvCxnSpPr>
          <p:nvPr/>
        </p:nvCxnSpPr>
        <p:spPr bwMode="auto">
          <a:xfrm>
            <a:off x="79178" y="274588"/>
            <a:ext cx="5644950" cy="9636"/>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1866F2A4-66B3-4E88-84CA-96628B402094}"/>
              </a:ext>
            </a:extLst>
          </p:cNvPr>
          <p:cNvCxnSpPr>
            <a:cxnSpLocks/>
          </p:cNvCxnSpPr>
          <p:nvPr/>
        </p:nvCxnSpPr>
        <p:spPr bwMode="auto">
          <a:xfrm>
            <a:off x="88568" y="1206388"/>
            <a:ext cx="6293022"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56311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AA8D-DFA0-45EE-897F-1784C330A6C2}"/>
              </a:ext>
            </a:extLst>
          </p:cNvPr>
          <p:cNvSpPr>
            <a:spLocks noGrp="1"/>
          </p:cNvSpPr>
          <p:nvPr>
            <p:ph type="title"/>
          </p:nvPr>
        </p:nvSpPr>
        <p:spPr>
          <a:xfrm>
            <a:off x="0" y="307154"/>
            <a:ext cx="5410497" cy="850156"/>
          </a:xfrm>
        </p:spPr>
        <p:txBody>
          <a:bodyPr/>
          <a:lstStyle/>
          <a:p>
            <a:r>
              <a:rPr lang="en-GB" b="1" dirty="0">
                <a:solidFill>
                  <a:schemeClr val="tx1"/>
                </a:solidFill>
              </a:rPr>
              <a:t>Today: overview</a:t>
            </a:r>
          </a:p>
        </p:txBody>
      </p:sp>
      <p:sp>
        <p:nvSpPr>
          <p:cNvPr id="3" name="Content Placeholder 2">
            <a:extLst>
              <a:ext uri="{FF2B5EF4-FFF2-40B4-BE49-F238E27FC236}">
                <a16:creationId xmlns:a16="http://schemas.microsoft.com/office/drawing/2014/main" id="{3228FD8C-5F21-4A1F-95D3-FE8F0CB3DB75}"/>
              </a:ext>
            </a:extLst>
          </p:cNvPr>
          <p:cNvSpPr>
            <a:spLocks noGrp="1"/>
          </p:cNvSpPr>
          <p:nvPr>
            <p:ph idx="1"/>
          </p:nvPr>
        </p:nvSpPr>
        <p:spPr>
          <a:xfrm>
            <a:off x="200389" y="1700808"/>
            <a:ext cx="6346601" cy="4525119"/>
          </a:xfrm>
        </p:spPr>
        <p:txBody>
          <a:bodyPr/>
          <a:lstStyle/>
          <a:p>
            <a:pPr marL="342900" indent="-342900">
              <a:buFont typeface="Wingdings" panose="05000000000000000000" pitchFamily="2" charset="2"/>
              <a:buChar char="§"/>
            </a:pPr>
            <a:r>
              <a:rPr lang="en-GB" dirty="0"/>
              <a:t>Exploring your possible course in general, e.g. law</a:t>
            </a:r>
          </a:p>
          <a:p>
            <a:pPr marL="342900" indent="-342900">
              <a:buFont typeface="Wingdings" panose="05000000000000000000" pitchFamily="2" charset="2"/>
              <a:buChar char="§"/>
            </a:pPr>
            <a:r>
              <a:rPr lang="en-GB" dirty="0"/>
              <a:t>Exploring your university, e.g. Durham</a:t>
            </a:r>
          </a:p>
          <a:p>
            <a:pPr marL="342900" indent="-342900">
              <a:buFont typeface="Wingdings" panose="05000000000000000000" pitchFamily="2" charset="2"/>
              <a:buChar char="§"/>
            </a:pPr>
            <a:r>
              <a:rPr lang="en-GB" dirty="0"/>
              <a:t>Exploring your possible courses at specific universities, e.g. law at Durham</a:t>
            </a:r>
          </a:p>
          <a:p>
            <a:pPr marL="342900" indent="-342900">
              <a:buFont typeface="Wingdings" panose="05000000000000000000" pitchFamily="2" charset="2"/>
              <a:buChar char="§"/>
            </a:pPr>
            <a:r>
              <a:rPr lang="en-GB" dirty="0"/>
              <a:t>How to explore the content of your course to confirm your interest and then show this to the university, particularly in the personal statement  “Curricular and Super Curricular”</a:t>
            </a:r>
          </a:p>
          <a:p>
            <a:endParaRPr lang="en-GB" dirty="0"/>
          </a:p>
        </p:txBody>
      </p:sp>
      <p:cxnSp>
        <p:nvCxnSpPr>
          <p:cNvPr id="4" name="Straight Connector 3">
            <a:extLst>
              <a:ext uri="{FF2B5EF4-FFF2-40B4-BE49-F238E27FC236}">
                <a16:creationId xmlns:a16="http://schemas.microsoft.com/office/drawing/2014/main" id="{CECA683A-F32A-46CE-BC1A-1ADC99C7C00D}"/>
              </a:ext>
            </a:extLst>
          </p:cNvPr>
          <p:cNvCxnSpPr>
            <a:cxnSpLocks/>
          </p:cNvCxnSpPr>
          <p:nvPr/>
        </p:nvCxnSpPr>
        <p:spPr bwMode="auto">
          <a:xfrm>
            <a:off x="200389" y="1232187"/>
            <a:ext cx="5210108"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67F8BB9D-6FB2-4C82-B213-300B67E297FB}"/>
              </a:ext>
            </a:extLst>
          </p:cNvPr>
          <p:cNvCxnSpPr>
            <a:cxnSpLocks/>
          </p:cNvCxnSpPr>
          <p:nvPr/>
        </p:nvCxnSpPr>
        <p:spPr bwMode="auto">
          <a:xfrm>
            <a:off x="200389" y="307154"/>
            <a:ext cx="4875667"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17127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2" y="336308"/>
            <a:ext cx="6346601" cy="562124"/>
          </a:xfrm>
        </p:spPr>
        <p:txBody>
          <a:bodyPr>
            <a:noAutofit/>
          </a:bodyPr>
          <a:lstStyle/>
          <a:p>
            <a:r>
              <a:rPr lang="en-US" altLang="en-US" sz="2400" b="1" dirty="0">
                <a:solidFill>
                  <a:schemeClr val="tx1"/>
                </a:solidFill>
                <a:latin typeface="Comic Sans MS" pitchFamily="66" charset="0"/>
              </a:rPr>
              <a:t>What are you looking for on the course?</a:t>
            </a:r>
            <a:br>
              <a:rPr lang="en-US" altLang="en-US" sz="2800" b="1" dirty="0">
                <a:solidFill>
                  <a:srgbClr val="FF00FF"/>
                </a:solidFill>
                <a:latin typeface="Comic Sans MS" pitchFamily="66" charset="0"/>
              </a:rPr>
            </a:br>
            <a:endParaRPr lang="en-GB" sz="2800" dirty="0"/>
          </a:p>
        </p:txBody>
      </p:sp>
      <p:sp>
        <p:nvSpPr>
          <p:cNvPr id="3" name="Content Placeholder 2"/>
          <p:cNvSpPr>
            <a:spLocks noGrp="1"/>
          </p:cNvSpPr>
          <p:nvPr>
            <p:ph idx="1"/>
          </p:nvPr>
        </p:nvSpPr>
        <p:spPr>
          <a:xfrm>
            <a:off x="179512" y="1268760"/>
            <a:ext cx="6768751" cy="5040560"/>
          </a:xfrm>
        </p:spPr>
        <p:txBody>
          <a:bodyPr/>
          <a:lstStyle/>
          <a:p>
            <a:pPr marL="342900" indent="-342900">
              <a:buFont typeface="Wingdings" panose="05000000000000000000" pitchFamily="2" charset="2"/>
              <a:buChar char="§"/>
            </a:pPr>
            <a:r>
              <a:rPr lang="en-GB" sz="2000" b="1" dirty="0"/>
              <a:t>Does </a:t>
            </a:r>
            <a:r>
              <a:rPr lang="en-GB" sz="2000" b="1" dirty="0" err="1"/>
              <a:t>uni</a:t>
            </a:r>
            <a:r>
              <a:rPr lang="en-GB" sz="2000" b="1" dirty="0"/>
              <a:t> have my course?  Are there variations of my course (possibly with lower entrance requirements)?</a:t>
            </a:r>
          </a:p>
          <a:p>
            <a:pPr marL="342900" indent="-342900">
              <a:buFont typeface="Wingdings" panose="05000000000000000000" pitchFamily="2" charset="2"/>
              <a:buChar char="§"/>
            </a:pPr>
            <a:r>
              <a:rPr lang="en-GB" sz="2000" b="1" dirty="0"/>
              <a:t>Module content </a:t>
            </a:r>
          </a:p>
          <a:p>
            <a:pPr marL="342900" indent="-342900">
              <a:buFont typeface="Wingdings" panose="05000000000000000000" pitchFamily="2" charset="2"/>
              <a:buChar char="§"/>
            </a:pPr>
            <a:r>
              <a:rPr lang="en-GB" sz="2000" b="1" dirty="0"/>
              <a:t>Study style…  how much coursework? </a:t>
            </a:r>
          </a:p>
          <a:p>
            <a:pPr marL="342900" indent="-342900">
              <a:buFont typeface="Wingdings" panose="05000000000000000000" pitchFamily="2" charset="2"/>
              <a:buChar char="§"/>
            </a:pPr>
            <a:r>
              <a:rPr lang="en-GB" sz="2000" b="1" dirty="0"/>
              <a:t>Combinations (not always evident on UCAS)/Specialisms, </a:t>
            </a:r>
            <a:r>
              <a:rPr lang="en-GB" sz="2000" b="1" dirty="0" err="1"/>
              <a:t>eg.</a:t>
            </a:r>
            <a:r>
              <a:rPr lang="en-GB" sz="2000" b="1" dirty="0"/>
              <a:t> Liberal Arts or Arts and Sciences</a:t>
            </a:r>
          </a:p>
          <a:p>
            <a:pPr marL="342900" indent="-342900">
              <a:buFont typeface="Wingdings" panose="05000000000000000000" pitchFamily="2" charset="2"/>
              <a:buChar char="§"/>
            </a:pPr>
            <a:r>
              <a:rPr lang="en-GB" sz="2000" b="1" dirty="0"/>
              <a:t>Can you switch course?   </a:t>
            </a:r>
            <a:r>
              <a:rPr lang="en-GB" sz="2000" b="1" dirty="0" err="1"/>
              <a:t>Eg</a:t>
            </a:r>
            <a:r>
              <a:rPr lang="en-GB" sz="2000" b="1" dirty="0"/>
              <a:t>. Leeds Biological Sciences Dept. - yes</a:t>
            </a:r>
          </a:p>
          <a:p>
            <a:pPr marL="342900" indent="-342900">
              <a:buFont typeface="Wingdings" panose="05000000000000000000" pitchFamily="2" charset="2"/>
              <a:buChar char="§"/>
            </a:pPr>
            <a:r>
              <a:rPr lang="en-GB" sz="2000" b="1" dirty="0"/>
              <a:t>Can you take modules from other Depts?  Often they let you so you can study one “single honours” and then pick 20% or so from another course</a:t>
            </a:r>
          </a:p>
          <a:p>
            <a:endParaRPr lang="en-GB" sz="1400" b="1" dirty="0"/>
          </a:p>
        </p:txBody>
      </p:sp>
      <p:cxnSp>
        <p:nvCxnSpPr>
          <p:cNvPr id="4" name="Straight Connector 3">
            <a:extLst>
              <a:ext uri="{FF2B5EF4-FFF2-40B4-BE49-F238E27FC236}">
                <a16:creationId xmlns:a16="http://schemas.microsoft.com/office/drawing/2014/main" id="{3E959291-1172-45A9-97C6-710D6533A362}"/>
              </a:ext>
            </a:extLst>
          </p:cNvPr>
          <p:cNvCxnSpPr>
            <a:cxnSpLocks/>
          </p:cNvCxnSpPr>
          <p:nvPr/>
        </p:nvCxnSpPr>
        <p:spPr bwMode="auto">
          <a:xfrm>
            <a:off x="0" y="240072"/>
            <a:ext cx="5724128"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3D3E9ED0-A09C-4835-AD04-CF46A6193EE5}"/>
              </a:ext>
            </a:extLst>
          </p:cNvPr>
          <p:cNvCxnSpPr>
            <a:cxnSpLocks/>
          </p:cNvCxnSpPr>
          <p:nvPr/>
        </p:nvCxnSpPr>
        <p:spPr bwMode="auto">
          <a:xfrm>
            <a:off x="0" y="898432"/>
            <a:ext cx="6293022"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37703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143"/>
            <a:ext cx="6120679" cy="720080"/>
          </a:xfrm>
        </p:spPr>
        <p:txBody>
          <a:bodyPr/>
          <a:lstStyle/>
          <a:p>
            <a:r>
              <a:rPr lang="en-US" altLang="en-US" sz="3600" b="1" dirty="0">
                <a:solidFill>
                  <a:schemeClr val="tx1"/>
                </a:solidFill>
                <a:latin typeface="Comic Sans MS" pitchFamily="66" charset="0"/>
              </a:rPr>
              <a:t>What are you looking for?</a:t>
            </a:r>
            <a:endParaRPr lang="en-GB" sz="3600" dirty="0">
              <a:solidFill>
                <a:schemeClr val="tx1"/>
              </a:solidFill>
            </a:endParaRPr>
          </a:p>
        </p:txBody>
      </p:sp>
      <p:sp>
        <p:nvSpPr>
          <p:cNvPr id="3" name="Content Placeholder 2"/>
          <p:cNvSpPr>
            <a:spLocks noGrp="1"/>
          </p:cNvSpPr>
          <p:nvPr>
            <p:ph idx="1"/>
          </p:nvPr>
        </p:nvSpPr>
        <p:spPr>
          <a:xfrm>
            <a:off x="79178" y="1268760"/>
            <a:ext cx="6696744" cy="5589240"/>
          </a:xfrm>
        </p:spPr>
        <p:txBody>
          <a:bodyPr/>
          <a:lstStyle/>
          <a:p>
            <a:pPr marL="342900" indent="-342900">
              <a:buFont typeface="Wingdings" panose="05000000000000000000" pitchFamily="2" charset="2"/>
              <a:buChar char="§"/>
            </a:pPr>
            <a:r>
              <a:rPr lang="en-GB" sz="2000" b="1" dirty="0"/>
              <a:t>Industrial Placement Year?</a:t>
            </a:r>
          </a:p>
          <a:p>
            <a:pPr marL="342900" indent="-342900">
              <a:buFont typeface="Wingdings" panose="05000000000000000000" pitchFamily="2" charset="2"/>
              <a:buChar char="§"/>
            </a:pPr>
            <a:r>
              <a:rPr lang="en-GB" sz="2000" b="1" dirty="0"/>
              <a:t>Links with employers for that degree, e.g. internships, projects with employers</a:t>
            </a:r>
          </a:p>
          <a:p>
            <a:pPr marL="342900" indent="-342900">
              <a:buFont typeface="Wingdings" panose="05000000000000000000" pitchFamily="2" charset="2"/>
              <a:buChar char="§"/>
            </a:pPr>
            <a:r>
              <a:rPr lang="en-GB" sz="2000" b="1" dirty="0"/>
              <a:t>Professional accreditation </a:t>
            </a:r>
          </a:p>
          <a:p>
            <a:pPr marL="285750" indent="-285750">
              <a:buFont typeface="Wingdings" panose="05000000000000000000" pitchFamily="2" charset="2"/>
              <a:buChar char="§"/>
            </a:pPr>
            <a:r>
              <a:rPr lang="en-GB" sz="1500" b="1" dirty="0"/>
              <a:t>Example:  Edinburgh Politics and Law NOT a qualifying but see what website says…</a:t>
            </a:r>
          </a:p>
          <a:p>
            <a:pPr marL="342900" indent="-342900">
              <a:buFont typeface="Wingdings" panose="05000000000000000000" pitchFamily="2" charset="2"/>
              <a:buChar char="§"/>
            </a:pPr>
            <a:r>
              <a:rPr lang="en-GB" sz="2000" b="1" dirty="0"/>
              <a:t>Employment Prospects</a:t>
            </a:r>
          </a:p>
          <a:p>
            <a:pPr marL="342900" indent="-342900">
              <a:buFont typeface="Wingdings" panose="05000000000000000000" pitchFamily="2" charset="2"/>
              <a:buChar char="§"/>
            </a:pPr>
            <a:r>
              <a:rPr lang="en-GB" sz="2000" b="1" dirty="0"/>
              <a:t>What to do with your personal statement in the application if you are applying for slightly different courses at different universities?</a:t>
            </a:r>
          </a:p>
          <a:p>
            <a:endParaRPr lang="en-GB" dirty="0"/>
          </a:p>
        </p:txBody>
      </p:sp>
      <p:cxnSp>
        <p:nvCxnSpPr>
          <p:cNvPr id="4" name="Straight Connector 3">
            <a:extLst>
              <a:ext uri="{FF2B5EF4-FFF2-40B4-BE49-F238E27FC236}">
                <a16:creationId xmlns:a16="http://schemas.microsoft.com/office/drawing/2014/main" id="{C29BCDF2-9DC0-46FB-98D1-E9E583855FD3}"/>
              </a:ext>
            </a:extLst>
          </p:cNvPr>
          <p:cNvCxnSpPr>
            <a:cxnSpLocks/>
          </p:cNvCxnSpPr>
          <p:nvPr/>
        </p:nvCxnSpPr>
        <p:spPr bwMode="auto">
          <a:xfrm>
            <a:off x="79178" y="274588"/>
            <a:ext cx="5284910"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EFCC2B13-8A3C-43FE-A400-F72A21F373E3}"/>
              </a:ext>
            </a:extLst>
          </p:cNvPr>
          <p:cNvCxnSpPr>
            <a:cxnSpLocks/>
          </p:cNvCxnSpPr>
          <p:nvPr/>
        </p:nvCxnSpPr>
        <p:spPr bwMode="auto">
          <a:xfrm>
            <a:off x="79178" y="1013940"/>
            <a:ext cx="6293022"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72403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1F67-94B5-4AD7-9829-34FF39B85124}"/>
              </a:ext>
            </a:extLst>
          </p:cNvPr>
          <p:cNvSpPr>
            <a:spLocks noGrp="1"/>
          </p:cNvSpPr>
          <p:nvPr>
            <p:ph type="title"/>
          </p:nvPr>
        </p:nvSpPr>
        <p:spPr>
          <a:xfrm>
            <a:off x="0" y="342728"/>
            <a:ext cx="6660232" cy="504056"/>
          </a:xfrm>
        </p:spPr>
        <p:txBody>
          <a:bodyPr/>
          <a:lstStyle/>
          <a:p>
            <a:r>
              <a:rPr lang="en-GB" sz="2600" b="1" dirty="0">
                <a:solidFill>
                  <a:schemeClr val="tx1"/>
                </a:solidFill>
              </a:rPr>
              <a:t>What are you looking for? Entry requirements</a:t>
            </a:r>
          </a:p>
        </p:txBody>
      </p:sp>
      <p:sp>
        <p:nvSpPr>
          <p:cNvPr id="3" name="Content Placeholder 2">
            <a:extLst>
              <a:ext uri="{FF2B5EF4-FFF2-40B4-BE49-F238E27FC236}">
                <a16:creationId xmlns:a16="http://schemas.microsoft.com/office/drawing/2014/main" id="{1169E9E4-C6C9-4E73-A6D1-53738C2586A5}"/>
              </a:ext>
            </a:extLst>
          </p:cNvPr>
          <p:cNvSpPr>
            <a:spLocks noGrp="1"/>
          </p:cNvSpPr>
          <p:nvPr>
            <p:ph idx="1"/>
          </p:nvPr>
        </p:nvSpPr>
        <p:spPr>
          <a:xfrm>
            <a:off x="0" y="1052736"/>
            <a:ext cx="6804248" cy="4896544"/>
          </a:xfrm>
        </p:spPr>
        <p:txBody>
          <a:bodyPr/>
          <a:lstStyle/>
          <a:p>
            <a:pPr marL="285750" indent="-285750">
              <a:buFont typeface="Wingdings" panose="05000000000000000000" pitchFamily="2" charset="2"/>
              <a:buChar char="§"/>
            </a:pPr>
            <a:r>
              <a:rPr lang="en-GB" sz="1600" dirty="0"/>
              <a:t>Published entry requirements? E.g. course webpage</a:t>
            </a:r>
          </a:p>
          <a:p>
            <a:pPr marL="285750" indent="-285750">
              <a:buFont typeface="Wingdings" panose="05000000000000000000" pitchFamily="2" charset="2"/>
              <a:buChar char="§"/>
            </a:pPr>
            <a:r>
              <a:rPr lang="en-GB" sz="1600" dirty="0"/>
              <a:t>Related courses with lower entry requirements?</a:t>
            </a:r>
            <a:br>
              <a:rPr lang="en-GB" sz="1600" dirty="0"/>
            </a:br>
            <a:r>
              <a:rPr lang="en-GB" sz="1600" dirty="0"/>
              <a:t>E.g.  Cardiff psychology AAA-AAB v Human Social Science ABB  (both BPS accredited)</a:t>
            </a:r>
          </a:p>
          <a:p>
            <a:pPr marL="285750" indent="-285750">
              <a:buFont typeface="Wingdings" panose="05000000000000000000" pitchFamily="2" charset="2"/>
              <a:buChar char="§"/>
            </a:pPr>
            <a:r>
              <a:rPr lang="en-GB" sz="1600" dirty="0"/>
              <a:t>Lower offer for EPQ?</a:t>
            </a:r>
          </a:p>
          <a:p>
            <a:pPr marL="285750" indent="-285750">
              <a:buFont typeface="Wingdings" panose="05000000000000000000" pitchFamily="2" charset="2"/>
              <a:buChar char="§"/>
            </a:pPr>
            <a:r>
              <a:rPr lang="en-GB" sz="1600" dirty="0"/>
              <a:t>Unconditional or low offers and in what circumstances?  E.g. Newcastle – unconditional for Philosophy 2020 entry regardless if put as insurance</a:t>
            </a:r>
          </a:p>
          <a:p>
            <a:pPr marL="285750" indent="-285750">
              <a:buFont typeface="Wingdings" panose="05000000000000000000" pitchFamily="2" charset="2"/>
              <a:buChar char="§"/>
            </a:pPr>
            <a:r>
              <a:rPr lang="en-GB" sz="1600" b="1" dirty="0"/>
              <a:t>What grades were they accepting last year?</a:t>
            </a:r>
          </a:p>
          <a:p>
            <a:pPr marL="285750" indent="-285750">
              <a:buFont typeface="Wingdings" panose="05000000000000000000" pitchFamily="2" charset="2"/>
              <a:buChar char="§"/>
            </a:pPr>
            <a:r>
              <a:rPr lang="en-GB" sz="1600" dirty="0"/>
              <a:t>Was this course in clearing last year?</a:t>
            </a:r>
          </a:p>
          <a:p>
            <a:pPr marL="285750" indent="-285750">
              <a:buFont typeface="Wingdings" panose="05000000000000000000" pitchFamily="2" charset="2"/>
              <a:buChar char="§"/>
            </a:pPr>
            <a:r>
              <a:rPr lang="en-GB" sz="1600" dirty="0"/>
              <a:t>Are my GCSEs good enough?  Check specific requirements - 4 in maths</a:t>
            </a:r>
          </a:p>
          <a:p>
            <a:pPr marL="285750" indent="-285750">
              <a:buFont typeface="Wingdings" panose="05000000000000000000" pitchFamily="2" charset="2"/>
              <a:buChar char="§"/>
            </a:pPr>
            <a:r>
              <a:rPr lang="en-GB" sz="1600" b="1" dirty="0"/>
              <a:t>Note: </a:t>
            </a:r>
            <a:r>
              <a:rPr lang="en-GB" sz="1600" dirty="0"/>
              <a:t>don’t rely on clearing as may change AND best accommodation may be gone</a:t>
            </a:r>
          </a:p>
          <a:p>
            <a:endParaRPr lang="en-GB" dirty="0"/>
          </a:p>
        </p:txBody>
      </p:sp>
      <p:cxnSp>
        <p:nvCxnSpPr>
          <p:cNvPr id="5" name="Straight Connector 4">
            <a:extLst>
              <a:ext uri="{FF2B5EF4-FFF2-40B4-BE49-F238E27FC236}">
                <a16:creationId xmlns:a16="http://schemas.microsoft.com/office/drawing/2014/main" id="{18804E4B-E939-4DA8-8F2A-B819D272597E}"/>
              </a:ext>
            </a:extLst>
          </p:cNvPr>
          <p:cNvCxnSpPr>
            <a:cxnSpLocks/>
          </p:cNvCxnSpPr>
          <p:nvPr/>
        </p:nvCxnSpPr>
        <p:spPr bwMode="auto">
          <a:xfrm>
            <a:off x="179512" y="188640"/>
            <a:ext cx="6120680"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7" name="Straight Connector 6">
            <a:extLst>
              <a:ext uri="{FF2B5EF4-FFF2-40B4-BE49-F238E27FC236}">
                <a16:creationId xmlns:a16="http://schemas.microsoft.com/office/drawing/2014/main" id="{4E9B3590-3378-4790-8087-20D890DA2D6C}"/>
              </a:ext>
            </a:extLst>
          </p:cNvPr>
          <p:cNvCxnSpPr>
            <a:cxnSpLocks/>
          </p:cNvCxnSpPr>
          <p:nvPr/>
        </p:nvCxnSpPr>
        <p:spPr bwMode="auto">
          <a:xfrm>
            <a:off x="179512" y="833068"/>
            <a:ext cx="6797078"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1273192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1B270F-E199-417B-BCF3-D9659D0869B2}"/>
              </a:ext>
            </a:extLst>
          </p:cNvPr>
          <p:cNvPicPr>
            <a:picLocks noChangeAspect="1"/>
          </p:cNvPicPr>
          <p:nvPr/>
        </p:nvPicPr>
        <p:blipFill rotWithShape="1">
          <a:blip r:embed="rId3"/>
          <a:srcRect t="5704" r="48425" b="21207"/>
          <a:stretch/>
        </p:blipFill>
        <p:spPr>
          <a:xfrm>
            <a:off x="251520" y="404664"/>
            <a:ext cx="8509788" cy="6192688"/>
          </a:xfrm>
          <a:prstGeom prst="rect">
            <a:avLst/>
          </a:prstGeom>
        </p:spPr>
      </p:pic>
    </p:spTree>
    <p:extLst>
      <p:ext uri="{BB962C8B-B14F-4D97-AF65-F5344CB8AC3E}">
        <p14:creationId xmlns:p14="http://schemas.microsoft.com/office/powerpoint/2010/main" val="56295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4BEAE-37EC-404E-AEBD-95A8BAA290DF}"/>
              </a:ext>
            </a:extLst>
          </p:cNvPr>
          <p:cNvPicPr>
            <a:picLocks noChangeAspect="1"/>
          </p:cNvPicPr>
          <p:nvPr/>
        </p:nvPicPr>
        <p:blipFill>
          <a:blip r:embed="rId3"/>
          <a:stretch>
            <a:fillRect/>
          </a:stretch>
        </p:blipFill>
        <p:spPr>
          <a:xfrm>
            <a:off x="-22865" y="548680"/>
            <a:ext cx="9144000" cy="5760640"/>
          </a:xfrm>
          <a:prstGeom prst="rect">
            <a:avLst/>
          </a:prstGeom>
        </p:spPr>
      </p:pic>
    </p:spTree>
    <p:extLst>
      <p:ext uri="{BB962C8B-B14F-4D97-AF65-F5344CB8AC3E}">
        <p14:creationId xmlns:p14="http://schemas.microsoft.com/office/powerpoint/2010/main" val="3851839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4018-8CEA-4DD2-B18C-7DB0EAB1A635}"/>
              </a:ext>
            </a:extLst>
          </p:cNvPr>
          <p:cNvSpPr>
            <a:spLocks noGrp="1"/>
          </p:cNvSpPr>
          <p:nvPr>
            <p:ph type="title"/>
          </p:nvPr>
        </p:nvSpPr>
        <p:spPr>
          <a:xfrm>
            <a:off x="179511" y="248365"/>
            <a:ext cx="3528393" cy="850155"/>
          </a:xfrm>
        </p:spPr>
        <p:txBody>
          <a:bodyPr/>
          <a:lstStyle/>
          <a:p>
            <a:r>
              <a:rPr lang="en-GB" sz="4800" b="1" dirty="0">
                <a:solidFill>
                  <a:schemeClr val="tx1"/>
                </a:solidFill>
              </a:rPr>
              <a:t>Flash Task 4</a:t>
            </a:r>
          </a:p>
        </p:txBody>
      </p:sp>
      <p:sp>
        <p:nvSpPr>
          <p:cNvPr id="3" name="Content Placeholder 2">
            <a:extLst>
              <a:ext uri="{FF2B5EF4-FFF2-40B4-BE49-F238E27FC236}">
                <a16:creationId xmlns:a16="http://schemas.microsoft.com/office/drawing/2014/main" id="{84CE29E8-1832-498C-A1E7-867A656B0B77}"/>
              </a:ext>
            </a:extLst>
          </p:cNvPr>
          <p:cNvSpPr>
            <a:spLocks noGrp="1"/>
          </p:cNvSpPr>
          <p:nvPr>
            <p:ph idx="1"/>
          </p:nvPr>
        </p:nvSpPr>
        <p:spPr>
          <a:xfrm>
            <a:off x="179511" y="1124743"/>
            <a:ext cx="6696745" cy="5733257"/>
          </a:xfrm>
        </p:spPr>
        <p:txBody>
          <a:bodyPr/>
          <a:lstStyle/>
          <a:p>
            <a:pPr marL="285750" indent="-285750">
              <a:buFont typeface="Wingdings" panose="05000000000000000000" pitchFamily="2" charset="2"/>
              <a:buChar char="§"/>
            </a:pPr>
            <a:r>
              <a:rPr lang="en-GB" sz="1800" dirty="0"/>
              <a:t>UCAS Course Search to find course you may be interested in at a particularly university (e.g. politics Exeter)</a:t>
            </a:r>
          </a:p>
          <a:p>
            <a:pPr marL="285750" indent="-285750">
              <a:buFont typeface="Wingdings" panose="05000000000000000000" pitchFamily="2" charset="2"/>
              <a:buChar char="§"/>
            </a:pPr>
            <a:r>
              <a:rPr lang="en-GB" sz="1800" dirty="0"/>
              <a:t>Note related courses</a:t>
            </a:r>
          </a:p>
          <a:p>
            <a:pPr marL="285750" indent="-285750">
              <a:buFont typeface="Wingdings" panose="05000000000000000000" pitchFamily="2" charset="2"/>
              <a:buChar char="§"/>
            </a:pPr>
            <a:r>
              <a:rPr lang="en-GB" sz="1800" dirty="0"/>
              <a:t>Explore these courses and copy paste their links in Flash Task 4 on Spreadsheet for later exploration</a:t>
            </a:r>
          </a:p>
          <a:p>
            <a:pPr marL="285750" indent="-285750">
              <a:buFont typeface="Wingdings" panose="05000000000000000000" pitchFamily="2" charset="2"/>
              <a:buChar char="§"/>
            </a:pPr>
            <a:r>
              <a:rPr lang="en-GB" sz="1800" dirty="0"/>
              <a:t>Note entry requirements first – is there a range depending courses?  </a:t>
            </a:r>
            <a:r>
              <a:rPr lang="en-GB" sz="1800" dirty="0" err="1"/>
              <a:t>Eg.</a:t>
            </a:r>
            <a:r>
              <a:rPr lang="en-GB" sz="1800" dirty="0"/>
              <a:t> Politics at International Relations at Exeter (Streatham Campus v Cornwall Campus)</a:t>
            </a:r>
          </a:p>
          <a:p>
            <a:pPr marL="285750" indent="-285750">
              <a:buFont typeface="Wingdings" panose="05000000000000000000" pitchFamily="2" charset="2"/>
              <a:buChar char="§"/>
            </a:pPr>
            <a:r>
              <a:rPr lang="en-GB" sz="1800" dirty="0"/>
              <a:t>Note other areas of interest like how much coursework (this you will have to do more of in own time – see things you are looking for on slides</a:t>
            </a:r>
          </a:p>
          <a:p>
            <a:pPr marL="285750" indent="-285750">
              <a:buFont typeface="Wingdings" panose="05000000000000000000" pitchFamily="2" charset="2"/>
              <a:buChar char="§"/>
            </a:pPr>
            <a:r>
              <a:rPr lang="en-GB" sz="1800" dirty="0"/>
              <a:t>Are there any answers you can’t find on website?</a:t>
            </a:r>
            <a:br>
              <a:rPr lang="en-GB" sz="1800" dirty="0"/>
            </a:br>
            <a:r>
              <a:rPr lang="en-GB" sz="2000" b="1" dirty="0"/>
              <a:t>5 mins</a:t>
            </a:r>
          </a:p>
          <a:p>
            <a:endParaRPr lang="en-GB" dirty="0"/>
          </a:p>
          <a:p>
            <a:endParaRPr lang="en-GB" dirty="0"/>
          </a:p>
          <a:p>
            <a:endParaRPr lang="en-GB" dirty="0"/>
          </a:p>
          <a:p>
            <a:endParaRPr lang="en-GB" dirty="0"/>
          </a:p>
        </p:txBody>
      </p:sp>
      <p:cxnSp>
        <p:nvCxnSpPr>
          <p:cNvPr id="4" name="Straight Connector 3">
            <a:extLst>
              <a:ext uri="{FF2B5EF4-FFF2-40B4-BE49-F238E27FC236}">
                <a16:creationId xmlns:a16="http://schemas.microsoft.com/office/drawing/2014/main" id="{2CB93487-F91C-4D6B-8780-F9C321AFEB9D}"/>
              </a:ext>
            </a:extLst>
          </p:cNvPr>
          <p:cNvCxnSpPr>
            <a:cxnSpLocks/>
          </p:cNvCxnSpPr>
          <p:nvPr/>
        </p:nvCxnSpPr>
        <p:spPr bwMode="auto">
          <a:xfrm>
            <a:off x="285346" y="248365"/>
            <a:ext cx="3062518"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2B408120-BE8F-4988-AE0D-48B3D04867EE}"/>
              </a:ext>
            </a:extLst>
          </p:cNvPr>
          <p:cNvCxnSpPr>
            <a:cxnSpLocks/>
          </p:cNvCxnSpPr>
          <p:nvPr/>
        </p:nvCxnSpPr>
        <p:spPr bwMode="auto">
          <a:xfrm>
            <a:off x="179511" y="1098520"/>
            <a:ext cx="3744417"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837844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82E1A-BA7A-4BAD-A065-E91F005181BC}"/>
              </a:ext>
            </a:extLst>
          </p:cNvPr>
          <p:cNvSpPr>
            <a:spLocks noGrp="1"/>
          </p:cNvSpPr>
          <p:nvPr>
            <p:ph idx="1"/>
          </p:nvPr>
        </p:nvSpPr>
        <p:spPr>
          <a:xfrm>
            <a:off x="179512" y="1916832"/>
            <a:ext cx="6346601" cy="1728192"/>
          </a:xfrm>
        </p:spPr>
        <p:txBody>
          <a:bodyPr/>
          <a:lstStyle/>
          <a:p>
            <a:pPr algn="ctr"/>
            <a:r>
              <a:rPr lang="en-GB" sz="4400" b="1" dirty="0">
                <a:solidFill>
                  <a:schemeClr val="tx1"/>
                </a:solidFill>
              </a:rPr>
              <a:t>What do you do if can’t find answer on website?</a:t>
            </a:r>
            <a:endParaRPr lang="en-GB" sz="4400" dirty="0">
              <a:solidFill>
                <a:schemeClr val="tx1"/>
              </a:solidFill>
            </a:endParaRPr>
          </a:p>
        </p:txBody>
      </p:sp>
      <p:cxnSp>
        <p:nvCxnSpPr>
          <p:cNvPr id="4" name="Straight Connector 3">
            <a:extLst>
              <a:ext uri="{FF2B5EF4-FFF2-40B4-BE49-F238E27FC236}">
                <a16:creationId xmlns:a16="http://schemas.microsoft.com/office/drawing/2014/main" id="{34E8DBCD-F3EE-46D2-9C09-90774588CD7B}"/>
              </a:ext>
            </a:extLst>
          </p:cNvPr>
          <p:cNvCxnSpPr>
            <a:cxnSpLocks/>
          </p:cNvCxnSpPr>
          <p:nvPr/>
        </p:nvCxnSpPr>
        <p:spPr bwMode="auto">
          <a:xfrm>
            <a:off x="323528" y="1772816"/>
            <a:ext cx="6202585"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5" name="Straight Connector 4">
            <a:extLst>
              <a:ext uri="{FF2B5EF4-FFF2-40B4-BE49-F238E27FC236}">
                <a16:creationId xmlns:a16="http://schemas.microsoft.com/office/drawing/2014/main" id="{B65F7A23-720C-4F03-B39C-B1485DB89540}"/>
              </a:ext>
            </a:extLst>
          </p:cNvPr>
          <p:cNvCxnSpPr>
            <a:cxnSpLocks/>
          </p:cNvCxnSpPr>
          <p:nvPr/>
        </p:nvCxnSpPr>
        <p:spPr bwMode="auto">
          <a:xfrm>
            <a:off x="323528" y="3599551"/>
            <a:ext cx="6202585"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8506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006B-2CC5-427E-9991-4ADFC1F9BC44}"/>
              </a:ext>
            </a:extLst>
          </p:cNvPr>
          <p:cNvSpPr>
            <a:spLocks noGrp="1"/>
          </p:cNvSpPr>
          <p:nvPr>
            <p:ph type="title"/>
          </p:nvPr>
        </p:nvSpPr>
        <p:spPr>
          <a:xfrm>
            <a:off x="0" y="116632"/>
            <a:ext cx="5698529" cy="850156"/>
          </a:xfrm>
        </p:spPr>
        <p:txBody>
          <a:bodyPr/>
          <a:lstStyle/>
          <a:p>
            <a:r>
              <a:rPr lang="en-GB" dirty="0">
                <a:solidFill>
                  <a:schemeClr val="tx1"/>
                </a:solidFill>
              </a:rPr>
              <a:t>Contact university</a:t>
            </a:r>
          </a:p>
        </p:txBody>
      </p:sp>
      <p:sp>
        <p:nvSpPr>
          <p:cNvPr id="3" name="Content Placeholder 2">
            <a:extLst>
              <a:ext uri="{FF2B5EF4-FFF2-40B4-BE49-F238E27FC236}">
                <a16:creationId xmlns:a16="http://schemas.microsoft.com/office/drawing/2014/main" id="{C5A69237-76D2-47DB-A183-15F429BB869D}"/>
              </a:ext>
            </a:extLst>
          </p:cNvPr>
          <p:cNvSpPr>
            <a:spLocks noGrp="1"/>
          </p:cNvSpPr>
          <p:nvPr>
            <p:ph idx="1"/>
          </p:nvPr>
        </p:nvSpPr>
        <p:spPr/>
        <p:txBody>
          <a:bodyPr/>
          <a:lstStyle/>
          <a:p>
            <a:r>
              <a:rPr lang="en-GB" b="1" dirty="0"/>
              <a:t>Really?  Can’t you?  If not:</a:t>
            </a:r>
          </a:p>
          <a:p>
            <a:r>
              <a:rPr lang="en-GB" dirty="0"/>
              <a:t>Phone Admissions or if necessary, Department!  </a:t>
            </a:r>
          </a:p>
          <a:p>
            <a:r>
              <a:rPr lang="en-GB" dirty="0"/>
              <a:t>Email Admissions or if necessary, Department! (Mr McDermott has an exemplar email) </a:t>
            </a:r>
          </a:p>
          <a:p>
            <a:r>
              <a:rPr lang="en-GB" dirty="0"/>
              <a:t>Ask on Open Day!  Open Day List </a:t>
            </a:r>
            <a:r>
              <a:rPr lang="en-GB" dirty="0">
                <a:hlinkClick r:id="rId3"/>
              </a:rPr>
              <a:t>https://www.ucas.com/ucas/events/find/type/exhibition</a:t>
            </a:r>
            <a:endParaRPr lang="en-GB" dirty="0"/>
          </a:p>
          <a:p>
            <a:endParaRPr lang="en-GB" dirty="0"/>
          </a:p>
        </p:txBody>
      </p:sp>
      <p:cxnSp>
        <p:nvCxnSpPr>
          <p:cNvPr id="4" name="Straight Connector 3">
            <a:extLst>
              <a:ext uri="{FF2B5EF4-FFF2-40B4-BE49-F238E27FC236}">
                <a16:creationId xmlns:a16="http://schemas.microsoft.com/office/drawing/2014/main" id="{A521BEDF-E15C-4CD0-843C-C4E9C3F3950B}"/>
              </a:ext>
            </a:extLst>
          </p:cNvPr>
          <p:cNvCxnSpPr>
            <a:cxnSpLocks/>
          </p:cNvCxnSpPr>
          <p:nvPr/>
        </p:nvCxnSpPr>
        <p:spPr bwMode="auto">
          <a:xfrm>
            <a:off x="86841" y="1010962"/>
            <a:ext cx="5781303"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6BA6F548-835E-4F53-9FB1-548F1D2BC3B1}"/>
              </a:ext>
            </a:extLst>
          </p:cNvPr>
          <p:cNvCxnSpPr>
            <a:cxnSpLocks/>
          </p:cNvCxnSpPr>
          <p:nvPr/>
        </p:nvCxnSpPr>
        <p:spPr bwMode="auto">
          <a:xfrm>
            <a:off x="86841" y="142876"/>
            <a:ext cx="5133231"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476790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F061-F933-4993-A8C8-4286B396610F}"/>
              </a:ext>
            </a:extLst>
          </p:cNvPr>
          <p:cNvSpPr>
            <a:spLocks noGrp="1"/>
          </p:cNvSpPr>
          <p:nvPr>
            <p:ph type="title"/>
          </p:nvPr>
        </p:nvSpPr>
        <p:spPr/>
        <p:txBody>
          <a:bodyPr/>
          <a:lstStyle/>
          <a:p>
            <a:r>
              <a:rPr lang="en-GB" sz="3000" b="1" dirty="0"/>
              <a:t>This is why visiting is a good idea: Mr M’s idea Of Birmingham</a:t>
            </a:r>
          </a:p>
        </p:txBody>
      </p:sp>
      <p:pic>
        <p:nvPicPr>
          <p:cNvPr id="5" name="Content Placeholder 4">
            <a:extLst>
              <a:ext uri="{FF2B5EF4-FFF2-40B4-BE49-F238E27FC236}">
                <a16:creationId xmlns:a16="http://schemas.microsoft.com/office/drawing/2014/main" id="{5DA23D16-1413-4AE2-A024-14AB92612D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75343"/>
            <a:ext cx="6346825" cy="3575676"/>
          </a:xfrm>
        </p:spPr>
      </p:pic>
    </p:spTree>
    <p:extLst>
      <p:ext uri="{BB962C8B-B14F-4D97-AF65-F5344CB8AC3E}">
        <p14:creationId xmlns:p14="http://schemas.microsoft.com/office/powerpoint/2010/main" val="190984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95CB-21CB-41C4-B7E8-91BC20E3174F}"/>
              </a:ext>
            </a:extLst>
          </p:cNvPr>
          <p:cNvSpPr>
            <a:spLocks noGrp="1"/>
          </p:cNvSpPr>
          <p:nvPr>
            <p:ph type="title"/>
          </p:nvPr>
        </p:nvSpPr>
        <p:spPr/>
        <p:txBody>
          <a:bodyPr/>
          <a:lstStyle/>
          <a:p>
            <a:r>
              <a:rPr lang="en-GB" dirty="0"/>
              <a:t>What Mr M found:</a:t>
            </a:r>
          </a:p>
        </p:txBody>
      </p:sp>
      <p:pic>
        <p:nvPicPr>
          <p:cNvPr id="4" name="Content Placeholder 3">
            <a:extLst>
              <a:ext uri="{FF2B5EF4-FFF2-40B4-BE49-F238E27FC236}">
                <a16:creationId xmlns:a16="http://schemas.microsoft.com/office/drawing/2014/main" id="{3AFEBED6-3D61-4327-8CBE-AE266298FE53}"/>
              </a:ext>
            </a:extLst>
          </p:cNvPr>
          <p:cNvPicPr>
            <a:picLocks noGrp="1" noChangeAspect="1"/>
          </p:cNvPicPr>
          <p:nvPr>
            <p:ph idx="1"/>
          </p:nvPr>
        </p:nvPicPr>
        <p:blipFill>
          <a:blip r:embed="rId3"/>
          <a:stretch>
            <a:fillRect/>
          </a:stretch>
        </p:blipFill>
        <p:spPr>
          <a:xfrm>
            <a:off x="251520" y="1628799"/>
            <a:ext cx="4032448" cy="4359403"/>
          </a:xfrm>
          <a:prstGeom prst="rect">
            <a:avLst/>
          </a:prstGeom>
        </p:spPr>
      </p:pic>
      <p:pic>
        <p:nvPicPr>
          <p:cNvPr id="5" name="Picture 4">
            <a:extLst>
              <a:ext uri="{FF2B5EF4-FFF2-40B4-BE49-F238E27FC236}">
                <a16:creationId xmlns:a16="http://schemas.microsoft.com/office/drawing/2014/main" id="{69D225EC-B505-40FB-95CC-01D1879014E3}"/>
              </a:ext>
            </a:extLst>
          </p:cNvPr>
          <p:cNvPicPr>
            <a:picLocks noChangeAspect="1"/>
          </p:cNvPicPr>
          <p:nvPr/>
        </p:nvPicPr>
        <p:blipFill>
          <a:blip r:embed="rId4"/>
          <a:stretch>
            <a:fillRect/>
          </a:stretch>
        </p:blipFill>
        <p:spPr>
          <a:xfrm>
            <a:off x="4283968" y="1628799"/>
            <a:ext cx="4548574" cy="1813672"/>
          </a:xfrm>
          <a:prstGeom prst="rect">
            <a:avLst/>
          </a:prstGeom>
        </p:spPr>
      </p:pic>
      <p:pic>
        <p:nvPicPr>
          <p:cNvPr id="6" name="Picture 5">
            <a:extLst>
              <a:ext uri="{FF2B5EF4-FFF2-40B4-BE49-F238E27FC236}">
                <a16:creationId xmlns:a16="http://schemas.microsoft.com/office/drawing/2014/main" id="{A4A39F46-393E-4123-97BF-50AB6395B04B}"/>
              </a:ext>
            </a:extLst>
          </p:cNvPr>
          <p:cNvPicPr>
            <a:picLocks noChangeAspect="1"/>
          </p:cNvPicPr>
          <p:nvPr/>
        </p:nvPicPr>
        <p:blipFill>
          <a:blip r:embed="rId5"/>
          <a:stretch>
            <a:fillRect/>
          </a:stretch>
        </p:blipFill>
        <p:spPr>
          <a:xfrm>
            <a:off x="4830509" y="3442471"/>
            <a:ext cx="4032448" cy="3225958"/>
          </a:xfrm>
          <a:prstGeom prst="rect">
            <a:avLst/>
          </a:prstGeom>
        </p:spPr>
      </p:pic>
    </p:spTree>
    <p:extLst>
      <p:ext uri="{BB962C8B-B14F-4D97-AF65-F5344CB8AC3E}">
        <p14:creationId xmlns:p14="http://schemas.microsoft.com/office/powerpoint/2010/main" val="385000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56FD-9465-4891-9517-B9C3AAA96FD2}"/>
              </a:ext>
            </a:extLst>
          </p:cNvPr>
          <p:cNvSpPr>
            <a:spLocks noGrp="1"/>
          </p:cNvSpPr>
          <p:nvPr>
            <p:ph type="title"/>
          </p:nvPr>
        </p:nvSpPr>
        <p:spPr>
          <a:xfrm>
            <a:off x="241647" y="160732"/>
            <a:ext cx="6346601" cy="1143000"/>
          </a:xfrm>
        </p:spPr>
        <p:txBody>
          <a:bodyPr/>
          <a:lstStyle/>
          <a:p>
            <a:pPr algn="l"/>
            <a:r>
              <a:rPr lang="en-US" altLang="en-US" sz="2500" b="1" dirty="0">
                <a:solidFill>
                  <a:schemeClr val="tx1"/>
                </a:solidFill>
                <a:latin typeface="Comic Sans MS" pitchFamily="66" charset="0"/>
              </a:rPr>
              <a:t>Personal Statement: the importance of having explored your subject</a:t>
            </a:r>
            <a:endParaRPr lang="en-GB" sz="2500" dirty="0">
              <a:solidFill>
                <a:schemeClr val="tx1"/>
              </a:solidFill>
            </a:endParaRPr>
          </a:p>
        </p:txBody>
      </p:sp>
      <p:sp>
        <p:nvSpPr>
          <p:cNvPr id="3" name="Content Placeholder 2">
            <a:extLst>
              <a:ext uri="{FF2B5EF4-FFF2-40B4-BE49-F238E27FC236}">
                <a16:creationId xmlns:a16="http://schemas.microsoft.com/office/drawing/2014/main" id="{5A2FD8B4-66A5-41A4-BD5F-6BF3E844599E}"/>
              </a:ext>
            </a:extLst>
          </p:cNvPr>
          <p:cNvSpPr>
            <a:spLocks noGrp="1"/>
          </p:cNvSpPr>
          <p:nvPr>
            <p:ph idx="1"/>
          </p:nvPr>
        </p:nvSpPr>
        <p:spPr>
          <a:xfrm>
            <a:off x="241647" y="1196752"/>
            <a:ext cx="6562601" cy="4608511"/>
          </a:xfrm>
        </p:spPr>
        <p:txBody>
          <a:bodyPr/>
          <a:lstStyle/>
          <a:p>
            <a:pPr marL="514350" indent="-514350">
              <a:buFont typeface="+mj-lt"/>
              <a:buAutoNum type="arabicPeriod"/>
              <a:defRPr/>
            </a:pPr>
            <a:r>
              <a:rPr lang="en-GB" sz="1600" dirty="0"/>
              <a:t>Introduction (short)</a:t>
            </a:r>
          </a:p>
          <a:p>
            <a:pPr marL="514350" indent="-514350">
              <a:buFont typeface="+mj-lt"/>
              <a:buAutoNum type="arabicPeriod"/>
              <a:defRPr/>
            </a:pPr>
            <a:r>
              <a:rPr lang="en-GB" sz="1600" b="1" dirty="0"/>
              <a:t>About the degree subject – reference most closely related curricular (AL) </a:t>
            </a:r>
            <a:r>
              <a:rPr lang="en-GB" sz="1600" b="1" dirty="0" err="1"/>
              <a:t>and/OR</a:t>
            </a:r>
            <a:r>
              <a:rPr lang="en-GB" sz="1600" b="1" dirty="0"/>
              <a:t> ‘Super-curricular’ in chosen subject(s), </a:t>
            </a:r>
            <a:r>
              <a:rPr lang="en-GB" sz="1600" b="1" dirty="0" err="1"/>
              <a:t>inc.</a:t>
            </a:r>
            <a:r>
              <a:rPr lang="en-GB" sz="1600" b="1" dirty="0"/>
              <a:t> EPQ if you’re doing one</a:t>
            </a:r>
          </a:p>
          <a:p>
            <a:pPr marL="514350" indent="-514350">
              <a:buFont typeface="+mj-lt"/>
              <a:buAutoNum type="arabicPeriod"/>
              <a:defRPr/>
            </a:pPr>
            <a:r>
              <a:rPr lang="en-GB" sz="1600" b="1" dirty="0"/>
              <a:t>Develop argument about a few key topics in the degree subject </a:t>
            </a:r>
          </a:p>
          <a:p>
            <a:pPr marL="514350" indent="-514350">
              <a:buFont typeface="+mj-lt"/>
              <a:buAutoNum type="arabicPeriod"/>
              <a:defRPr/>
            </a:pPr>
            <a:r>
              <a:rPr lang="en-GB" sz="1600" dirty="0"/>
              <a:t>Other A-level subjects (</a:t>
            </a:r>
            <a:r>
              <a:rPr lang="en-GB" sz="1600" u="sng" dirty="0"/>
              <a:t>only if relevant</a:t>
            </a:r>
            <a:r>
              <a:rPr lang="en-GB" sz="1600" dirty="0"/>
              <a:t>)</a:t>
            </a:r>
          </a:p>
          <a:p>
            <a:pPr marL="514350" indent="-514350">
              <a:buFont typeface="+mj-lt"/>
              <a:buAutoNum type="arabicPeriod"/>
              <a:defRPr/>
            </a:pPr>
            <a:r>
              <a:rPr lang="en-GB" sz="1600" dirty="0"/>
              <a:t>Extra-curricular (≤ 10%)</a:t>
            </a:r>
          </a:p>
          <a:p>
            <a:pPr marL="514350" indent="-514350">
              <a:buFont typeface="+mj-lt"/>
              <a:buAutoNum type="arabicPeriod"/>
              <a:defRPr/>
            </a:pPr>
            <a:r>
              <a:rPr lang="en-GB" sz="1600" dirty="0"/>
              <a:t>Ending (even shorter / omit)</a:t>
            </a:r>
          </a:p>
          <a:p>
            <a:pPr marL="0" indent="0">
              <a:defRPr/>
            </a:pPr>
            <a:r>
              <a:rPr lang="en-GB" sz="1600" b="1" dirty="0"/>
              <a:t>4000 characters including spaces – 1 page</a:t>
            </a:r>
            <a:br>
              <a:rPr lang="en-GB" sz="1600" dirty="0"/>
            </a:br>
            <a:br>
              <a:rPr lang="en-GB" sz="1600" dirty="0"/>
            </a:br>
            <a:r>
              <a:rPr lang="en-GB" sz="1500" b="1" u="sng" dirty="0">
                <a:solidFill>
                  <a:srgbClr val="FF00FF"/>
                </a:solidFill>
                <a:latin typeface="Comic Sans MS" pitchFamily="66" charset="0"/>
              </a:rPr>
              <a:t>Bold bit” </a:t>
            </a:r>
            <a:r>
              <a:rPr lang="en-GB" sz="1500" u="sng" dirty="0">
                <a:solidFill>
                  <a:srgbClr val="FF00FF"/>
                </a:solidFill>
                <a:latin typeface="Comic Sans MS" pitchFamily="66" charset="0"/>
              </a:rPr>
              <a:t>part is what takes time, because you may have to decide what you’re going to study and then explore it in some depth to write a convincing personal  statement using your subjects and your extra “reading”</a:t>
            </a:r>
            <a:endParaRPr lang="en-GB" sz="1500" u="sng" dirty="0">
              <a:solidFill>
                <a:srgbClr val="FF00FF"/>
              </a:solidFill>
            </a:endParaRPr>
          </a:p>
        </p:txBody>
      </p:sp>
      <p:cxnSp>
        <p:nvCxnSpPr>
          <p:cNvPr id="4" name="Straight Connector 3">
            <a:extLst>
              <a:ext uri="{FF2B5EF4-FFF2-40B4-BE49-F238E27FC236}">
                <a16:creationId xmlns:a16="http://schemas.microsoft.com/office/drawing/2014/main" id="{33E25DAC-7559-46FF-A2EC-61A7D9CE71EB}"/>
              </a:ext>
            </a:extLst>
          </p:cNvPr>
          <p:cNvCxnSpPr>
            <a:cxnSpLocks/>
          </p:cNvCxnSpPr>
          <p:nvPr/>
        </p:nvCxnSpPr>
        <p:spPr bwMode="auto">
          <a:xfrm>
            <a:off x="241647" y="160732"/>
            <a:ext cx="5626497"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5" name="Straight Connector 4">
            <a:extLst>
              <a:ext uri="{FF2B5EF4-FFF2-40B4-BE49-F238E27FC236}">
                <a16:creationId xmlns:a16="http://schemas.microsoft.com/office/drawing/2014/main" id="{2E39C82B-ECAF-4223-A793-12145A2380C5}"/>
              </a:ext>
            </a:extLst>
          </p:cNvPr>
          <p:cNvCxnSpPr/>
          <p:nvPr/>
        </p:nvCxnSpPr>
        <p:spPr bwMode="auto">
          <a:xfrm>
            <a:off x="246595" y="1052736"/>
            <a:ext cx="6336704"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97865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D98A-93D3-4F14-B385-4768AF493230}"/>
              </a:ext>
            </a:extLst>
          </p:cNvPr>
          <p:cNvSpPr>
            <a:spLocks noGrp="1"/>
          </p:cNvSpPr>
          <p:nvPr>
            <p:ph type="title"/>
          </p:nvPr>
        </p:nvSpPr>
        <p:spPr>
          <a:xfrm>
            <a:off x="13284" y="125955"/>
            <a:ext cx="4834433" cy="634132"/>
          </a:xfrm>
        </p:spPr>
        <p:txBody>
          <a:bodyPr/>
          <a:lstStyle/>
          <a:p>
            <a:r>
              <a:rPr lang="en-GB" sz="3600" b="1" dirty="0">
                <a:solidFill>
                  <a:schemeClr val="tx1"/>
                </a:solidFill>
              </a:rPr>
              <a:t>So you get your 5, say:</a:t>
            </a:r>
          </a:p>
        </p:txBody>
      </p:sp>
      <p:sp>
        <p:nvSpPr>
          <p:cNvPr id="3" name="Content Placeholder 2">
            <a:extLst>
              <a:ext uri="{FF2B5EF4-FFF2-40B4-BE49-F238E27FC236}">
                <a16:creationId xmlns:a16="http://schemas.microsoft.com/office/drawing/2014/main" id="{E7E7A5F3-E1E9-470A-AFCF-6CEB2C852E79}"/>
              </a:ext>
            </a:extLst>
          </p:cNvPr>
          <p:cNvSpPr>
            <a:spLocks noGrp="1"/>
          </p:cNvSpPr>
          <p:nvPr>
            <p:ph idx="1"/>
          </p:nvPr>
        </p:nvSpPr>
        <p:spPr>
          <a:xfrm>
            <a:off x="323529" y="1124745"/>
            <a:ext cx="6480720" cy="5001024"/>
          </a:xfrm>
        </p:spPr>
        <p:txBody>
          <a:bodyPr/>
          <a:lstStyle/>
          <a:p>
            <a:r>
              <a:rPr lang="en-GB" b="1" dirty="0"/>
              <a:t>2 aspirational choices:  </a:t>
            </a:r>
            <a:r>
              <a:rPr lang="en-GB" dirty="0"/>
              <a:t>high grades you could get and for </a:t>
            </a:r>
            <a:r>
              <a:rPr lang="en-GB" dirty="0" err="1"/>
              <a:t>unis</a:t>
            </a:r>
            <a:r>
              <a:rPr lang="en-GB" dirty="0"/>
              <a:t> who don’t move on results day much (e.g. Durham, UCL, LSE, etc.) </a:t>
            </a:r>
          </a:p>
          <a:p>
            <a:r>
              <a:rPr lang="en-GB" b="1" dirty="0"/>
              <a:t>1 or 2 “</a:t>
            </a:r>
            <a:r>
              <a:rPr lang="en-GB" b="1" dirty="0" err="1"/>
              <a:t>happys</a:t>
            </a:r>
            <a:r>
              <a:rPr lang="en-GB" b="1" dirty="0"/>
              <a:t>”:</a:t>
            </a:r>
            <a:r>
              <a:rPr lang="en-GB" dirty="0"/>
              <a:t>  great university which you can get entry requirements or have on good authority (i.e. you checked!) may move on results day .</a:t>
            </a:r>
          </a:p>
          <a:p>
            <a:r>
              <a:rPr lang="en-GB" b="1" dirty="0"/>
              <a:t>1 happy reserve, </a:t>
            </a:r>
            <a:r>
              <a:rPr lang="en-GB" dirty="0"/>
              <a:t>e.g. lower grades or just a bit lower than the above.  These can often still be top RG universities</a:t>
            </a:r>
          </a:p>
        </p:txBody>
      </p:sp>
      <p:cxnSp>
        <p:nvCxnSpPr>
          <p:cNvPr id="4" name="Straight Connector 3">
            <a:extLst>
              <a:ext uri="{FF2B5EF4-FFF2-40B4-BE49-F238E27FC236}">
                <a16:creationId xmlns:a16="http://schemas.microsoft.com/office/drawing/2014/main" id="{9C766A1A-8C29-45B5-9E60-633C55BC412B}"/>
              </a:ext>
            </a:extLst>
          </p:cNvPr>
          <p:cNvCxnSpPr>
            <a:cxnSpLocks/>
          </p:cNvCxnSpPr>
          <p:nvPr/>
        </p:nvCxnSpPr>
        <p:spPr bwMode="auto">
          <a:xfrm>
            <a:off x="179512" y="760087"/>
            <a:ext cx="4392488"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FEFEA73D-ABC8-4B80-9DB8-CAFEA1DC9153}"/>
              </a:ext>
            </a:extLst>
          </p:cNvPr>
          <p:cNvCxnSpPr>
            <a:cxnSpLocks/>
          </p:cNvCxnSpPr>
          <p:nvPr/>
        </p:nvCxnSpPr>
        <p:spPr bwMode="auto">
          <a:xfrm>
            <a:off x="165350" y="125955"/>
            <a:ext cx="4190626"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760321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364DFF-85A5-4D45-B9DC-84ECE0D7C6AB}"/>
              </a:ext>
            </a:extLst>
          </p:cNvPr>
          <p:cNvSpPr>
            <a:spLocks noGrp="1"/>
          </p:cNvSpPr>
          <p:nvPr>
            <p:ph idx="1"/>
          </p:nvPr>
        </p:nvSpPr>
        <p:spPr/>
        <p:txBody>
          <a:bodyPr/>
          <a:lstStyle/>
          <a:p>
            <a:pPr algn="ctr"/>
            <a:r>
              <a:rPr lang="en-GB" sz="8800" b="1" dirty="0"/>
              <a:t>KAHOOT</a:t>
            </a:r>
          </a:p>
          <a:p>
            <a:pPr algn="ctr"/>
            <a:r>
              <a:rPr lang="en-GB" sz="8800" b="1" dirty="0"/>
              <a:t>TIME</a:t>
            </a:r>
          </a:p>
        </p:txBody>
      </p:sp>
    </p:spTree>
    <p:extLst>
      <p:ext uri="{BB962C8B-B14F-4D97-AF65-F5344CB8AC3E}">
        <p14:creationId xmlns:p14="http://schemas.microsoft.com/office/powerpoint/2010/main" val="1784748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ltLang="en-US" sz="2800" b="1" dirty="0">
                <a:solidFill>
                  <a:srgbClr val="FF00FF"/>
                </a:solidFill>
                <a:latin typeface="Comic Sans MS" pitchFamily="66" charset="0"/>
              </a:rPr>
            </a:br>
            <a:endParaRPr lang="en-GB" sz="2800" dirty="0"/>
          </a:p>
        </p:txBody>
      </p:sp>
      <p:sp>
        <p:nvSpPr>
          <p:cNvPr id="3" name="Content Placeholder 2"/>
          <p:cNvSpPr>
            <a:spLocks noGrp="1"/>
          </p:cNvSpPr>
          <p:nvPr>
            <p:ph idx="1"/>
          </p:nvPr>
        </p:nvSpPr>
        <p:spPr>
          <a:xfrm>
            <a:off x="323529" y="1600649"/>
            <a:ext cx="6480720" cy="4525119"/>
          </a:xfrm>
        </p:spPr>
        <p:txBody>
          <a:bodyPr/>
          <a:lstStyle/>
          <a:p>
            <a:pPr algn="ctr"/>
            <a:r>
              <a:rPr lang="en-US" sz="4000" b="1" dirty="0">
                <a:solidFill>
                  <a:schemeClr val="tx1"/>
                </a:solidFill>
                <a:latin typeface="Comic Sans MS" pitchFamily="66" charset="0"/>
              </a:rPr>
              <a:t>Exploring subject in more depth through “super-curricular”</a:t>
            </a:r>
          </a:p>
          <a:p>
            <a:pPr algn="ctr"/>
            <a:r>
              <a:rPr lang="en-US" sz="4000" b="1" dirty="0">
                <a:solidFill>
                  <a:schemeClr val="tx1"/>
                </a:solidFill>
                <a:latin typeface="Comic Sans MS" pitchFamily="66" charset="0"/>
              </a:rPr>
              <a:t>Why?</a:t>
            </a:r>
            <a:endParaRPr lang="en-GB" sz="4000" b="1" dirty="0">
              <a:solidFill>
                <a:schemeClr val="tx1"/>
              </a:solidFill>
            </a:endParaRPr>
          </a:p>
        </p:txBody>
      </p:sp>
      <p:cxnSp>
        <p:nvCxnSpPr>
          <p:cNvPr id="4" name="Straight Connector 3">
            <a:extLst>
              <a:ext uri="{FF2B5EF4-FFF2-40B4-BE49-F238E27FC236}">
                <a16:creationId xmlns:a16="http://schemas.microsoft.com/office/drawing/2014/main" id="{8307F973-9897-4283-8947-4C5D25E62471}"/>
              </a:ext>
            </a:extLst>
          </p:cNvPr>
          <p:cNvCxnSpPr>
            <a:cxnSpLocks/>
          </p:cNvCxnSpPr>
          <p:nvPr/>
        </p:nvCxnSpPr>
        <p:spPr bwMode="auto">
          <a:xfrm>
            <a:off x="323529" y="1417588"/>
            <a:ext cx="6480719"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622AE1F6-3FC7-43A7-A994-54F0E2D66FB7}"/>
              </a:ext>
            </a:extLst>
          </p:cNvPr>
          <p:cNvCxnSpPr>
            <a:cxnSpLocks/>
          </p:cNvCxnSpPr>
          <p:nvPr/>
        </p:nvCxnSpPr>
        <p:spPr bwMode="auto">
          <a:xfrm>
            <a:off x="323529" y="4797152"/>
            <a:ext cx="6480719"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249519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99F1-3D02-4638-93DC-378E3448059D}"/>
              </a:ext>
            </a:extLst>
          </p:cNvPr>
          <p:cNvSpPr>
            <a:spLocks noGrp="1"/>
          </p:cNvSpPr>
          <p:nvPr>
            <p:ph type="title"/>
          </p:nvPr>
        </p:nvSpPr>
        <p:spPr>
          <a:xfrm>
            <a:off x="0" y="160732"/>
            <a:ext cx="6346601" cy="1143000"/>
          </a:xfrm>
        </p:spPr>
        <p:txBody>
          <a:bodyPr/>
          <a:lstStyle/>
          <a:p>
            <a:r>
              <a:rPr lang="en-GB" dirty="0">
                <a:solidFill>
                  <a:schemeClr val="tx1"/>
                </a:solidFill>
              </a:rPr>
              <a:t>Super curricular tip</a:t>
            </a:r>
          </a:p>
        </p:txBody>
      </p:sp>
      <p:sp>
        <p:nvSpPr>
          <p:cNvPr id="3" name="Content Placeholder 2">
            <a:extLst>
              <a:ext uri="{FF2B5EF4-FFF2-40B4-BE49-F238E27FC236}">
                <a16:creationId xmlns:a16="http://schemas.microsoft.com/office/drawing/2014/main" id="{E60F3CEE-13A6-472F-A42B-85EC0532E7EB}"/>
              </a:ext>
            </a:extLst>
          </p:cNvPr>
          <p:cNvSpPr>
            <a:spLocks noGrp="1"/>
          </p:cNvSpPr>
          <p:nvPr>
            <p:ph idx="1"/>
          </p:nvPr>
        </p:nvSpPr>
        <p:spPr/>
        <p:txBody>
          <a:bodyPr/>
          <a:lstStyle/>
          <a:p>
            <a:r>
              <a:rPr lang="en-GB" sz="3600" dirty="0"/>
              <a:t>“Read”* </a:t>
            </a:r>
            <a:r>
              <a:rPr lang="en-GB" sz="3600" b="1" u="sng" dirty="0"/>
              <a:t>broad</a:t>
            </a:r>
            <a:r>
              <a:rPr lang="en-GB" sz="3600" u="sng" dirty="0"/>
              <a:t> </a:t>
            </a:r>
            <a:r>
              <a:rPr lang="en-GB" sz="3600" dirty="0"/>
              <a:t>(particularly if it’s a new subject you’re considering), then in a </a:t>
            </a:r>
            <a:r>
              <a:rPr lang="en-GB" sz="3600" b="1" u="sng" dirty="0"/>
              <a:t>few</a:t>
            </a:r>
            <a:r>
              <a:rPr lang="en-GB" sz="3600" dirty="0"/>
              <a:t> areas of interest, read </a:t>
            </a:r>
            <a:r>
              <a:rPr lang="en-GB" sz="3600" b="1" u="sng" dirty="0"/>
              <a:t>deep</a:t>
            </a:r>
            <a:r>
              <a:rPr lang="en-GB" sz="3600" dirty="0"/>
              <a:t>.</a:t>
            </a:r>
          </a:p>
          <a:p>
            <a:r>
              <a:rPr lang="en-GB" sz="3600" dirty="0"/>
              <a:t>*read can mean books, articles, lectures online, podcasts, etc…</a:t>
            </a:r>
          </a:p>
        </p:txBody>
      </p:sp>
      <p:cxnSp>
        <p:nvCxnSpPr>
          <p:cNvPr id="4" name="Straight Connector 3">
            <a:extLst>
              <a:ext uri="{FF2B5EF4-FFF2-40B4-BE49-F238E27FC236}">
                <a16:creationId xmlns:a16="http://schemas.microsoft.com/office/drawing/2014/main" id="{5CE5D5EC-3447-47B3-A6E7-B845A7621BA3}"/>
              </a:ext>
            </a:extLst>
          </p:cNvPr>
          <p:cNvCxnSpPr>
            <a:cxnSpLocks/>
          </p:cNvCxnSpPr>
          <p:nvPr/>
        </p:nvCxnSpPr>
        <p:spPr bwMode="auto">
          <a:xfrm>
            <a:off x="232408" y="186976"/>
            <a:ext cx="5563728"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9BDE90B3-D879-42EE-A23E-39396C1643C9}"/>
              </a:ext>
            </a:extLst>
          </p:cNvPr>
          <p:cNvCxnSpPr>
            <a:cxnSpLocks/>
          </p:cNvCxnSpPr>
          <p:nvPr/>
        </p:nvCxnSpPr>
        <p:spPr bwMode="auto">
          <a:xfrm>
            <a:off x="232408" y="1052736"/>
            <a:ext cx="6114193" cy="0"/>
          </a:xfrm>
          <a:prstGeom prst="line">
            <a:avLst/>
          </a:prstGeom>
          <a:blipFill dpi="0" rotWithShape="0">
            <a:blip r:embed="rId2"/>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745584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70107"/>
            <a:ext cx="4906441" cy="562124"/>
          </a:xfrm>
        </p:spPr>
        <p:txBody>
          <a:bodyPr>
            <a:noAutofit/>
          </a:bodyPr>
          <a:lstStyle/>
          <a:p>
            <a:r>
              <a:rPr lang="en-US" altLang="en-US" sz="2800" b="1" dirty="0">
                <a:solidFill>
                  <a:schemeClr val="tx1"/>
                </a:solidFill>
                <a:latin typeface="Comic Sans MS" pitchFamily="66" charset="0"/>
              </a:rPr>
              <a:t>Exploring Your Interests…</a:t>
            </a:r>
            <a:br>
              <a:rPr lang="en-US" altLang="en-US" sz="2800" b="1" dirty="0">
                <a:solidFill>
                  <a:srgbClr val="FF00FF"/>
                </a:solidFill>
                <a:latin typeface="Comic Sans MS" pitchFamily="66" charset="0"/>
              </a:rPr>
            </a:br>
            <a:endParaRPr lang="en-GB" sz="2800" dirty="0"/>
          </a:p>
        </p:txBody>
      </p:sp>
      <p:sp>
        <p:nvSpPr>
          <p:cNvPr id="3" name="Content Placeholder 2"/>
          <p:cNvSpPr>
            <a:spLocks noGrp="1"/>
          </p:cNvSpPr>
          <p:nvPr>
            <p:ph idx="1"/>
          </p:nvPr>
        </p:nvSpPr>
        <p:spPr>
          <a:xfrm>
            <a:off x="179513" y="836712"/>
            <a:ext cx="6624736" cy="5289057"/>
          </a:xfrm>
        </p:spPr>
        <p:txBody>
          <a:bodyPr/>
          <a:lstStyle/>
          <a:p>
            <a:r>
              <a:rPr lang="en-GB" sz="1800" dirty="0"/>
              <a:t>Reading…  Books and Articles (JSTOR and Google Scholar, etc...)</a:t>
            </a:r>
          </a:p>
          <a:p>
            <a:r>
              <a:rPr lang="en-GB" sz="1800" b="1" dirty="0"/>
              <a:t>Top tip: </a:t>
            </a:r>
            <a:r>
              <a:rPr lang="en-GB" sz="1800" dirty="0"/>
              <a:t>Good introductory books, e.g. “OUP’s A Very Short Introduction To….”</a:t>
            </a:r>
          </a:p>
          <a:p>
            <a:r>
              <a:rPr lang="en-GB" sz="1800" dirty="0"/>
              <a:t>Lectures…  at the university but also online</a:t>
            </a:r>
          </a:p>
          <a:p>
            <a:r>
              <a:rPr lang="en-GB" sz="1800" dirty="0"/>
              <a:t>MOOCs: </a:t>
            </a:r>
            <a:r>
              <a:rPr lang="en-GB" sz="1800" dirty="0">
                <a:hlinkClick r:id="rId3"/>
              </a:rPr>
              <a:t>https://www.futurelearn.com/</a:t>
            </a:r>
            <a:r>
              <a:rPr lang="en-GB" sz="1800" dirty="0"/>
              <a:t> </a:t>
            </a:r>
            <a:r>
              <a:rPr lang="en-GB" sz="1800" dirty="0">
                <a:hlinkClick r:id="rId4"/>
              </a:rPr>
              <a:t>https://www.coursera.org/</a:t>
            </a:r>
            <a:endParaRPr lang="en-GB" sz="1800" dirty="0"/>
          </a:p>
          <a:p>
            <a:r>
              <a:rPr lang="en-GB" sz="1800" dirty="0"/>
              <a:t>Podcasts…. </a:t>
            </a:r>
            <a:r>
              <a:rPr lang="en-GB" sz="1800" dirty="0">
                <a:hlinkClick r:id="rId5"/>
              </a:rPr>
              <a:t>https://podcasts.ox.ac.uk/</a:t>
            </a:r>
            <a:endParaRPr lang="en-GB" sz="1800" dirty="0"/>
          </a:p>
          <a:p>
            <a:r>
              <a:rPr lang="en-GB" sz="1800" dirty="0"/>
              <a:t>Essay competitions… Section 4 of </a:t>
            </a:r>
            <a:r>
              <a:rPr lang="en-GB" sz="1800" dirty="0">
                <a:hlinkClick r:id="rId6"/>
              </a:rPr>
              <a:t>https://learn.surbitonhigh.com/careers/newsletters/</a:t>
            </a:r>
            <a:endParaRPr lang="en-GB" sz="1800" dirty="0"/>
          </a:p>
          <a:p>
            <a:r>
              <a:rPr lang="en-GB" sz="1800" dirty="0"/>
              <a:t>Open Days</a:t>
            </a:r>
          </a:p>
          <a:p>
            <a:r>
              <a:rPr lang="en-GB" sz="1800" b="1" dirty="0"/>
              <a:t>Key resources 2020 and Subject Specific Resources </a:t>
            </a:r>
            <a:r>
              <a:rPr lang="en-GB" sz="1800" dirty="0"/>
              <a:t>- I will shortly giving you links to where you can find the above</a:t>
            </a:r>
          </a:p>
          <a:p>
            <a:endParaRPr lang="en-GB" sz="2000" dirty="0"/>
          </a:p>
          <a:p>
            <a:endParaRPr lang="en-GB" dirty="0"/>
          </a:p>
        </p:txBody>
      </p:sp>
      <p:cxnSp>
        <p:nvCxnSpPr>
          <p:cNvPr id="4" name="Straight Connector 3">
            <a:extLst>
              <a:ext uri="{FF2B5EF4-FFF2-40B4-BE49-F238E27FC236}">
                <a16:creationId xmlns:a16="http://schemas.microsoft.com/office/drawing/2014/main" id="{A46AF9B4-3D90-47CD-8F1D-10904150BD61}"/>
              </a:ext>
            </a:extLst>
          </p:cNvPr>
          <p:cNvCxnSpPr>
            <a:cxnSpLocks/>
          </p:cNvCxnSpPr>
          <p:nvPr/>
        </p:nvCxnSpPr>
        <p:spPr bwMode="auto">
          <a:xfrm>
            <a:off x="395536" y="722617"/>
            <a:ext cx="4690418" cy="0"/>
          </a:xfrm>
          <a:prstGeom prst="line">
            <a:avLst/>
          </a:prstGeom>
          <a:blipFill dpi="0" rotWithShape="0">
            <a:blip r:embed="rId7"/>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9C0417EE-0F15-49B4-B220-8B7FF8780C89}"/>
              </a:ext>
            </a:extLst>
          </p:cNvPr>
          <p:cNvCxnSpPr>
            <a:cxnSpLocks/>
          </p:cNvCxnSpPr>
          <p:nvPr/>
        </p:nvCxnSpPr>
        <p:spPr bwMode="auto">
          <a:xfrm>
            <a:off x="179513" y="124634"/>
            <a:ext cx="4536503" cy="0"/>
          </a:xfrm>
          <a:prstGeom prst="line">
            <a:avLst/>
          </a:prstGeom>
          <a:blipFill dpi="0" rotWithShape="0">
            <a:blip r:embed="rId7"/>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107923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CF1D-92C6-41C2-A375-DB8F181E1CD3}"/>
              </a:ext>
            </a:extLst>
          </p:cNvPr>
          <p:cNvSpPr>
            <a:spLocks noGrp="1"/>
          </p:cNvSpPr>
          <p:nvPr>
            <p:ph type="title"/>
          </p:nvPr>
        </p:nvSpPr>
        <p:spPr>
          <a:xfrm>
            <a:off x="0" y="160732"/>
            <a:ext cx="6346601" cy="747988"/>
          </a:xfrm>
        </p:spPr>
        <p:txBody>
          <a:bodyPr/>
          <a:lstStyle/>
          <a:p>
            <a:r>
              <a:rPr lang="en-GB" sz="4000" b="1" dirty="0">
                <a:solidFill>
                  <a:schemeClr val="tx1"/>
                </a:solidFill>
              </a:rPr>
              <a:t>Sources of supra curricular</a:t>
            </a:r>
          </a:p>
        </p:txBody>
      </p:sp>
      <p:sp>
        <p:nvSpPr>
          <p:cNvPr id="3" name="Content Placeholder 2">
            <a:extLst>
              <a:ext uri="{FF2B5EF4-FFF2-40B4-BE49-F238E27FC236}">
                <a16:creationId xmlns:a16="http://schemas.microsoft.com/office/drawing/2014/main" id="{59E43853-E93D-4D10-9BD7-AD4A092EEC61}"/>
              </a:ext>
            </a:extLst>
          </p:cNvPr>
          <p:cNvSpPr>
            <a:spLocks noGrp="1"/>
          </p:cNvSpPr>
          <p:nvPr>
            <p:ph idx="1"/>
          </p:nvPr>
        </p:nvSpPr>
        <p:spPr>
          <a:xfrm>
            <a:off x="299476" y="1340768"/>
            <a:ext cx="6346601" cy="4525119"/>
          </a:xfrm>
        </p:spPr>
        <p:txBody>
          <a:bodyPr/>
          <a:lstStyle/>
          <a:p>
            <a:pPr marL="342900" indent="-342900">
              <a:buFont typeface="Wingdings" panose="05000000000000000000" pitchFamily="2" charset="2"/>
              <a:buChar char="§"/>
            </a:pPr>
            <a:r>
              <a:rPr lang="en-GB" sz="3200" dirty="0"/>
              <a:t>Use the “Key Super Curricular Resources 2020” and “Subject Specific Research Resources”</a:t>
            </a:r>
          </a:p>
          <a:p>
            <a:pPr marL="342900" indent="-342900">
              <a:buFont typeface="Wingdings" panose="05000000000000000000" pitchFamily="2" charset="2"/>
              <a:buChar char="§"/>
            </a:pPr>
            <a:r>
              <a:rPr lang="en-GB" sz="3200" dirty="0"/>
              <a:t>Careers and HE Newsletter! </a:t>
            </a:r>
            <a:r>
              <a:rPr lang="en-GB" sz="3200" dirty="0">
                <a:hlinkClick r:id="rId2"/>
              </a:rPr>
              <a:t>https://learn.surbitonhigh.com/careers/newsletters/</a:t>
            </a:r>
            <a:endParaRPr lang="en-GB" sz="3200" dirty="0"/>
          </a:p>
          <a:p>
            <a:pPr marL="342900" indent="-342900">
              <a:buFont typeface="Wingdings" panose="05000000000000000000" pitchFamily="2" charset="2"/>
              <a:buChar char="§"/>
            </a:pPr>
            <a:r>
              <a:rPr lang="en-GB" sz="3200" dirty="0"/>
              <a:t>(Also great for apprenticeship and employment ops)</a:t>
            </a:r>
          </a:p>
          <a:p>
            <a:endParaRPr lang="en-GB" dirty="0"/>
          </a:p>
          <a:p>
            <a:endParaRPr lang="en-GB" dirty="0"/>
          </a:p>
        </p:txBody>
      </p:sp>
      <p:cxnSp>
        <p:nvCxnSpPr>
          <p:cNvPr id="4" name="Straight Connector 3">
            <a:extLst>
              <a:ext uri="{FF2B5EF4-FFF2-40B4-BE49-F238E27FC236}">
                <a16:creationId xmlns:a16="http://schemas.microsoft.com/office/drawing/2014/main" id="{C820D98A-E0BB-4BCB-A55F-AA029E35E9BE}"/>
              </a:ext>
            </a:extLst>
          </p:cNvPr>
          <p:cNvCxnSpPr>
            <a:cxnSpLocks/>
          </p:cNvCxnSpPr>
          <p:nvPr/>
        </p:nvCxnSpPr>
        <p:spPr bwMode="auto">
          <a:xfrm>
            <a:off x="179512" y="115259"/>
            <a:ext cx="5544616"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7DE19598-B934-406F-9D76-0652CB226477}"/>
              </a:ext>
            </a:extLst>
          </p:cNvPr>
          <p:cNvCxnSpPr>
            <a:cxnSpLocks/>
          </p:cNvCxnSpPr>
          <p:nvPr/>
        </p:nvCxnSpPr>
        <p:spPr bwMode="auto">
          <a:xfrm>
            <a:off x="179512" y="833068"/>
            <a:ext cx="6167089"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84311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588"/>
            <a:ext cx="6696744" cy="735811"/>
          </a:xfrm>
        </p:spPr>
        <p:txBody>
          <a:bodyPr/>
          <a:lstStyle/>
          <a:p>
            <a:r>
              <a:rPr lang="en-US" altLang="en-US" sz="4000" b="1" dirty="0">
                <a:solidFill>
                  <a:schemeClr val="tx1"/>
                </a:solidFill>
                <a:latin typeface="Comic Sans MS" pitchFamily="66" charset="0"/>
              </a:rPr>
              <a:t>Exploring Your Interests…</a:t>
            </a:r>
            <a:endParaRPr lang="en-GB" sz="4000" dirty="0">
              <a:solidFill>
                <a:schemeClr val="tx1"/>
              </a:solidFill>
            </a:endParaRPr>
          </a:p>
        </p:txBody>
      </p:sp>
      <p:pic>
        <p:nvPicPr>
          <p:cNvPr id="5" name="Content Placeholder 4">
            <a:extLst>
              <a:ext uri="{FF2B5EF4-FFF2-40B4-BE49-F238E27FC236}">
                <a16:creationId xmlns:a16="http://schemas.microsoft.com/office/drawing/2014/main" id="{3998B14C-CED2-4C45-816D-11D03D2D1C58}"/>
              </a:ext>
            </a:extLst>
          </p:cNvPr>
          <p:cNvPicPr>
            <a:picLocks noGrp="1" noChangeAspect="1"/>
          </p:cNvPicPr>
          <p:nvPr>
            <p:ph idx="1"/>
          </p:nvPr>
        </p:nvPicPr>
        <p:blipFill>
          <a:blip r:embed="rId3"/>
          <a:stretch>
            <a:fillRect/>
          </a:stretch>
        </p:blipFill>
        <p:spPr>
          <a:xfrm>
            <a:off x="457369" y="1878761"/>
            <a:ext cx="6346486" cy="3968840"/>
          </a:xfrm>
          <a:prstGeom prst="rect">
            <a:avLst/>
          </a:prstGeom>
        </p:spPr>
      </p:pic>
      <p:cxnSp>
        <p:nvCxnSpPr>
          <p:cNvPr id="4" name="Straight Connector 3">
            <a:extLst>
              <a:ext uri="{FF2B5EF4-FFF2-40B4-BE49-F238E27FC236}">
                <a16:creationId xmlns:a16="http://schemas.microsoft.com/office/drawing/2014/main" id="{C2B2E16C-7775-40FC-AC88-3EF1BB3C3AC6}"/>
              </a:ext>
            </a:extLst>
          </p:cNvPr>
          <p:cNvCxnSpPr>
            <a:cxnSpLocks/>
          </p:cNvCxnSpPr>
          <p:nvPr/>
        </p:nvCxnSpPr>
        <p:spPr bwMode="auto">
          <a:xfrm flipV="1">
            <a:off x="251520" y="1010399"/>
            <a:ext cx="6552335" cy="8315"/>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2221CBA6-B4CF-43FD-94D8-A33775A025F3}"/>
              </a:ext>
            </a:extLst>
          </p:cNvPr>
          <p:cNvCxnSpPr>
            <a:cxnSpLocks/>
          </p:cNvCxnSpPr>
          <p:nvPr/>
        </p:nvCxnSpPr>
        <p:spPr bwMode="auto">
          <a:xfrm>
            <a:off x="107505" y="274588"/>
            <a:ext cx="6336703"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1945002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588"/>
            <a:ext cx="6012160" cy="571500"/>
          </a:xfrm>
        </p:spPr>
        <p:txBody>
          <a:bodyPr/>
          <a:lstStyle/>
          <a:p>
            <a:r>
              <a:rPr lang="en-US" altLang="en-US" sz="3600" b="1" dirty="0">
                <a:solidFill>
                  <a:schemeClr val="tx1"/>
                </a:solidFill>
                <a:latin typeface="Comic Sans MS" pitchFamily="66" charset="0"/>
              </a:rPr>
              <a:t>Exploring Your Interests…</a:t>
            </a:r>
            <a:endParaRPr lang="en-GB" sz="3600" dirty="0">
              <a:solidFill>
                <a:schemeClr val="tx1"/>
              </a:solidFill>
            </a:endParaRPr>
          </a:p>
        </p:txBody>
      </p:sp>
      <p:cxnSp>
        <p:nvCxnSpPr>
          <p:cNvPr id="7" name="Straight Connector 6">
            <a:extLst>
              <a:ext uri="{FF2B5EF4-FFF2-40B4-BE49-F238E27FC236}">
                <a16:creationId xmlns:a16="http://schemas.microsoft.com/office/drawing/2014/main" id="{862AE21D-34C6-4488-9C46-9022DE517473}"/>
              </a:ext>
            </a:extLst>
          </p:cNvPr>
          <p:cNvCxnSpPr>
            <a:cxnSpLocks/>
          </p:cNvCxnSpPr>
          <p:nvPr/>
        </p:nvCxnSpPr>
        <p:spPr bwMode="auto">
          <a:xfrm>
            <a:off x="7170" y="116632"/>
            <a:ext cx="5572942"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8" name="Straight Connector 7">
            <a:extLst>
              <a:ext uri="{FF2B5EF4-FFF2-40B4-BE49-F238E27FC236}">
                <a16:creationId xmlns:a16="http://schemas.microsoft.com/office/drawing/2014/main" id="{0E611054-47E0-4390-8DAE-B23699B24921}"/>
              </a:ext>
            </a:extLst>
          </p:cNvPr>
          <p:cNvCxnSpPr>
            <a:cxnSpLocks/>
          </p:cNvCxnSpPr>
          <p:nvPr/>
        </p:nvCxnSpPr>
        <p:spPr bwMode="auto">
          <a:xfrm>
            <a:off x="89756" y="942821"/>
            <a:ext cx="6138428"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10" name="Picture 9">
            <a:extLst>
              <a:ext uri="{FF2B5EF4-FFF2-40B4-BE49-F238E27FC236}">
                <a16:creationId xmlns:a16="http://schemas.microsoft.com/office/drawing/2014/main" id="{1B5209FC-B295-404E-BA27-B01EFCFDE036}"/>
              </a:ext>
            </a:extLst>
          </p:cNvPr>
          <p:cNvPicPr>
            <a:picLocks noChangeAspect="1"/>
          </p:cNvPicPr>
          <p:nvPr/>
        </p:nvPicPr>
        <p:blipFill>
          <a:blip r:embed="rId4"/>
          <a:stretch>
            <a:fillRect/>
          </a:stretch>
        </p:blipFill>
        <p:spPr>
          <a:xfrm>
            <a:off x="1259632" y="1056028"/>
            <a:ext cx="4488160" cy="5673925"/>
          </a:xfrm>
          <a:prstGeom prst="rect">
            <a:avLst/>
          </a:prstGeom>
        </p:spPr>
      </p:pic>
    </p:spTree>
    <p:extLst>
      <p:ext uri="{BB962C8B-B14F-4D97-AF65-F5344CB8AC3E}">
        <p14:creationId xmlns:p14="http://schemas.microsoft.com/office/powerpoint/2010/main" val="4258407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2459-C856-4008-A6F4-F5CAF66E99C3}"/>
              </a:ext>
            </a:extLst>
          </p:cNvPr>
          <p:cNvSpPr>
            <a:spLocks noGrp="1"/>
          </p:cNvSpPr>
          <p:nvPr>
            <p:ph type="title"/>
          </p:nvPr>
        </p:nvSpPr>
        <p:spPr>
          <a:xfrm>
            <a:off x="121525" y="160337"/>
            <a:ext cx="5626521" cy="1143000"/>
          </a:xfrm>
        </p:spPr>
        <p:txBody>
          <a:bodyPr/>
          <a:lstStyle/>
          <a:p>
            <a:pPr algn="l"/>
            <a:r>
              <a:rPr lang="en-US" altLang="en-US" sz="3200" b="1" dirty="0">
                <a:solidFill>
                  <a:schemeClr val="tx1"/>
                </a:solidFill>
                <a:latin typeface="Comic Sans MS" pitchFamily="66" charset="0"/>
              </a:rPr>
              <a:t>Exploring Your Interests in more depth</a:t>
            </a:r>
            <a:endParaRPr lang="en-GB" sz="3200" dirty="0">
              <a:solidFill>
                <a:schemeClr val="tx1"/>
              </a:solidFill>
            </a:endParaRPr>
          </a:p>
        </p:txBody>
      </p:sp>
      <p:pic>
        <p:nvPicPr>
          <p:cNvPr id="4" name="Content Placeholder 3">
            <a:extLst>
              <a:ext uri="{FF2B5EF4-FFF2-40B4-BE49-F238E27FC236}">
                <a16:creationId xmlns:a16="http://schemas.microsoft.com/office/drawing/2014/main" id="{172FEEB7-F6B5-4546-8EE9-1E6CC5F5596C}"/>
              </a:ext>
            </a:extLst>
          </p:cNvPr>
          <p:cNvPicPr>
            <a:picLocks noGrp="1" noChangeAspect="1"/>
          </p:cNvPicPr>
          <p:nvPr>
            <p:ph idx="1"/>
          </p:nvPr>
        </p:nvPicPr>
        <p:blipFill>
          <a:blip r:embed="rId3"/>
          <a:stretch>
            <a:fillRect/>
          </a:stretch>
        </p:blipFill>
        <p:spPr>
          <a:xfrm>
            <a:off x="2123728" y="1519321"/>
            <a:ext cx="3334852" cy="5178342"/>
          </a:xfrm>
          <a:prstGeom prst="rect">
            <a:avLst/>
          </a:prstGeom>
        </p:spPr>
      </p:pic>
      <p:cxnSp>
        <p:nvCxnSpPr>
          <p:cNvPr id="5" name="Straight Connector 4">
            <a:extLst>
              <a:ext uri="{FF2B5EF4-FFF2-40B4-BE49-F238E27FC236}">
                <a16:creationId xmlns:a16="http://schemas.microsoft.com/office/drawing/2014/main" id="{734144DB-A40B-4409-A3DD-45AAC544C4CA}"/>
              </a:ext>
            </a:extLst>
          </p:cNvPr>
          <p:cNvCxnSpPr>
            <a:cxnSpLocks/>
          </p:cNvCxnSpPr>
          <p:nvPr/>
        </p:nvCxnSpPr>
        <p:spPr bwMode="auto">
          <a:xfrm>
            <a:off x="121525" y="160337"/>
            <a:ext cx="5098547"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1409A892-35D6-4A0C-802F-B4A0A36AA06E}"/>
              </a:ext>
            </a:extLst>
          </p:cNvPr>
          <p:cNvCxnSpPr>
            <a:cxnSpLocks/>
          </p:cNvCxnSpPr>
          <p:nvPr/>
        </p:nvCxnSpPr>
        <p:spPr bwMode="auto">
          <a:xfrm>
            <a:off x="121525" y="1273125"/>
            <a:ext cx="5626521"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03328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2" y="188640"/>
            <a:ext cx="6428614" cy="1052736"/>
          </a:xfrm>
        </p:spPr>
        <p:txBody>
          <a:bodyPr>
            <a:noAutofit/>
          </a:bodyPr>
          <a:lstStyle/>
          <a:p>
            <a:pPr algn="l"/>
            <a:r>
              <a:rPr lang="en-US" altLang="en-US" sz="2800" b="1" dirty="0">
                <a:solidFill>
                  <a:schemeClr val="tx1"/>
                </a:solidFill>
                <a:latin typeface="Comic Sans MS" pitchFamily="66" charset="0"/>
              </a:rPr>
              <a:t>Getting More Specific, say article on Google Scholar</a:t>
            </a:r>
            <a:endParaRPr lang="en-GB" sz="28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375634" y="1417588"/>
            <a:ext cx="6551277" cy="4891732"/>
          </a:xfrm>
          <a:prstGeom prst="rect">
            <a:avLst/>
          </a:prstGeom>
        </p:spPr>
      </p:pic>
      <p:cxnSp>
        <p:nvCxnSpPr>
          <p:cNvPr id="5" name="Straight Connector 4">
            <a:extLst>
              <a:ext uri="{FF2B5EF4-FFF2-40B4-BE49-F238E27FC236}">
                <a16:creationId xmlns:a16="http://schemas.microsoft.com/office/drawing/2014/main" id="{BF12F407-D46E-4093-B455-04A5F08FF470}"/>
              </a:ext>
            </a:extLst>
          </p:cNvPr>
          <p:cNvCxnSpPr>
            <a:cxnSpLocks/>
          </p:cNvCxnSpPr>
          <p:nvPr/>
        </p:nvCxnSpPr>
        <p:spPr bwMode="auto">
          <a:xfrm>
            <a:off x="252972" y="188640"/>
            <a:ext cx="5687180"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6FD7F350-8444-465C-A8B1-187E7ADD2A4A}"/>
              </a:ext>
            </a:extLst>
          </p:cNvPr>
          <p:cNvCxnSpPr>
            <a:cxnSpLocks/>
          </p:cNvCxnSpPr>
          <p:nvPr/>
        </p:nvCxnSpPr>
        <p:spPr bwMode="auto">
          <a:xfrm>
            <a:off x="252972" y="1052736"/>
            <a:ext cx="6336703"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185550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1236"/>
            <a:ext cx="5194473" cy="457644"/>
          </a:xfrm>
        </p:spPr>
        <p:txBody>
          <a:bodyPr>
            <a:noAutofit/>
          </a:bodyPr>
          <a:lstStyle/>
          <a:p>
            <a:r>
              <a:rPr lang="en-US" altLang="en-US" sz="2800" b="1" dirty="0">
                <a:solidFill>
                  <a:schemeClr val="tx1"/>
                </a:solidFill>
                <a:latin typeface="Comic Sans MS" pitchFamily="66" charset="0"/>
              </a:rPr>
              <a:t>You have no idea or not sure</a:t>
            </a:r>
            <a:br>
              <a:rPr lang="en-US" altLang="en-US" sz="2800" b="1" dirty="0">
                <a:solidFill>
                  <a:srgbClr val="FF00FF"/>
                </a:solidFill>
                <a:latin typeface="Comic Sans MS" pitchFamily="66" charset="0"/>
              </a:rPr>
            </a:br>
            <a:endParaRPr lang="en-GB" sz="2800" dirty="0"/>
          </a:p>
        </p:txBody>
      </p:sp>
      <p:sp>
        <p:nvSpPr>
          <p:cNvPr id="3" name="Content Placeholder 2"/>
          <p:cNvSpPr>
            <a:spLocks noGrp="1"/>
          </p:cNvSpPr>
          <p:nvPr>
            <p:ph idx="1"/>
          </p:nvPr>
        </p:nvSpPr>
        <p:spPr>
          <a:xfrm>
            <a:off x="179512" y="1484784"/>
            <a:ext cx="5544616" cy="5373215"/>
          </a:xfrm>
        </p:spPr>
        <p:txBody>
          <a:bodyPr>
            <a:normAutofit fontScale="85000" lnSpcReduction="20000"/>
          </a:bodyPr>
          <a:lstStyle/>
          <a:p>
            <a:pPr marL="538163" lvl="1" indent="-358775">
              <a:buFont typeface="Wingdings" panose="05000000000000000000" pitchFamily="2" charset="2"/>
              <a:buChar char="§"/>
              <a:defRPr/>
            </a:pPr>
            <a:r>
              <a:rPr lang="en-GB" sz="3600" dirty="0">
                <a:latin typeface="Comic Sans MS" pitchFamily="66" charset="0"/>
              </a:rPr>
              <a:t>Look at subjects you currently enjoy (remember 2/3+ of careers can be entered with any degree)</a:t>
            </a:r>
          </a:p>
          <a:p>
            <a:pPr marL="538163" lvl="1" indent="-358775">
              <a:buFont typeface="Wingdings" panose="05000000000000000000" pitchFamily="2" charset="2"/>
              <a:buChar char="§"/>
              <a:defRPr/>
            </a:pPr>
            <a:r>
              <a:rPr lang="en-GB" sz="3600" dirty="0">
                <a:latin typeface="Comic Sans MS" pitchFamily="66" charset="0"/>
              </a:rPr>
              <a:t>Look at Morrisby degree/career suggestions </a:t>
            </a:r>
          </a:p>
          <a:p>
            <a:pPr marL="538163" lvl="1" indent="-358775">
              <a:buFont typeface="Wingdings" panose="05000000000000000000" pitchFamily="2" charset="2"/>
              <a:buChar char="§"/>
              <a:defRPr/>
            </a:pPr>
            <a:r>
              <a:rPr lang="en-GB" sz="3600" dirty="0">
                <a:latin typeface="Comic Sans MS" pitchFamily="66" charset="0"/>
              </a:rPr>
              <a:t>Other sources of inspiration (your career interview, other girls, talks you’ve been to)</a:t>
            </a:r>
          </a:p>
        </p:txBody>
      </p:sp>
      <p:cxnSp>
        <p:nvCxnSpPr>
          <p:cNvPr id="4" name="Straight Connector 3">
            <a:extLst>
              <a:ext uri="{FF2B5EF4-FFF2-40B4-BE49-F238E27FC236}">
                <a16:creationId xmlns:a16="http://schemas.microsoft.com/office/drawing/2014/main" id="{CD56D10B-2A77-4942-B33C-66389E263E24}"/>
              </a:ext>
            </a:extLst>
          </p:cNvPr>
          <p:cNvCxnSpPr>
            <a:cxnSpLocks/>
          </p:cNvCxnSpPr>
          <p:nvPr/>
        </p:nvCxnSpPr>
        <p:spPr bwMode="auto">
          <a:xfrm>
            <a:off x="179512" y="980728"/>
            <a:ext cx="5400600"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C678F243-10E2-4646-ADED-B9400A2A156E}"/>
              </a:ext>
            </a:extLst>
          </p:cNvPr>
          <p:cNvCxnSpPr>
            <a:cxnSpLocks/>
          </p:cNvCxnSpPr>
          <p:nvPr/>
        </p:nvCxnSpPr>
        <p:spPr bwMode="auto">
          <a:xfrm>
            <a:off x="179512" y="188640"/>
            <a:ext cx="5040560"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8" name="Picture 7">
            <a:extLst>
              <a:ext uri="{FF2B5EF4-FFF2-40B4-BE49-F238E27FC236}">
                <a16:creationId xmlns:a16="http://schemas.microsoft.com/office/drawing/2014/main" id="{C890EDA8-CAC7-4C5A-8305-24593171C1E8}"/>
              </a:ext>
            </a:extLst>
          </p:cNvPr>
          <p:cNvPicPr>
            <a:picLocks noChangeAspect="1"/>
          </p:cNvPicPr>
          <p:nvPr/>
        </p:nvPicPr>
        <p:blipFill>
          <a:blip r:embed="rId4"/>
          <a:stretch>
            <a:fillRect/>
          </a:stretch>
        </p:blipFill>
        <p:spPr>
          <a:xfrm>
            <a:off x="5226460" y="3284984"/>
            <a:ext cx="1370462" cy="1370462"/>
          </a:xfrm>
          <a:prstGeom prst="rect">
            <a:avLst/>
          </a:prstGeom>
        </p:spPr>
      </p:pic>
    </p:spTree>
    <p:extLst>
      <p:ext uri="{BB962C8B-B14F-4D97-AF65-F5344CB8AC3E}">
        <p14:creationId xmlns:p14="http://schemas.microsoft.com/office/powerpoint/2010/main" val="2530914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28" y="188640"/>
            <a:ext cx="6346601" cy="1143000"/>
          </a:xfrm>
        </p:spPr>
        <p:txBody>
          <a:bodyPr>
            <a:noAutofit/>
          </a:bodyPr>
          <a:lstStyle/>
          <a:p>
            <a:pPr algn="l"/>
            <a:r>
              <a:rPr lang="en-US" altLang="en-US" sz="2800" b="1" dirty="0">
                <a:solidFill>
                  <a:schemeClr val="tx1"/>
                </a:solidFill>
                <a:latin typeface="Comic Sans MS" pitchFamily="66" charset="0"/>
              </a:rPr>
              <a:t>Exploring Your Interests: Getting More Specific</a:t>
            </a:r>
            <a:endParaRPr lang="en-GB" sz="2800" dirty="0">
              <a:solidFill>
                <a:schemeClr val="tx1"/>
              </a:solidFill>
            </a:endParaRPr>
          </a:p>
        </p:txBody>
      </p:sp>
      <p:pic>
        <p:nvPicPr>
          <p:cNvPr id="5" name="Content Placeholder 4"/>
          <p:cNvPicPr>
            <a:picLocks noGrp="1" noChangeAspect="1"/>
          </p:cNvPicPr>
          <p:nvPr>
            <p:ph idx="1"/>
          </p:nvPr>
        </p:nvPicPr>
        <p:blipFill>
          <a:blip r:embed="rId3"/>
          <a:stretch>
            <a:fillRect/>
          </a:stretch>
        </p:blipFill>
        <p:spPr>
          <a:xfrm>
            <a:off x="286028" y="1772817"/>
            <a:ext cx="6517998" cy="4073748"/>
          </a:xfrm>
          <a:prstGeom prst="rect">
            <a:avLst/>
          </a:prstGeom>
        </p:spPr>
      </p:pic>
      <p:cxnSp>
        <p:nvCxnSpPr>
          <p:cNvPr id="4" name="Straight Connector 3">
            <a:extLst>
              <a:ext uri="{FF2B5EF4-FFF2-40B4-BE49-F238E27FC236}">
                <a16:creationId xmlns:a16="http://schemas.microsoft.com/office/drawing/2014/main" id="{209F7756-F49F-4A1B-9142-37CFF520DCC6}"/>
              </a:ext>
            </a:extLst>
          </p:cNvPr>
          <p:cNvCxnSpPr>
            <a:cxnSpLocks/>
          </p:cNvCxnSpPr>
          <p:nvPr/>
        </p:nvCxnSpPr>
        <p:spPr bwMode="auto">
          <a:xfrm>
            <a:off x="196104" y="140499"/>
            <a:ext cx="5600032"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10B57303-373A-4471-8408-89126977D473}"/>
              </a:ext>
            </a:extLst>
          </p:cNvPr>
          <p:cNvCxnSpPr>
            <a:cxnSpLocks/>
          </p:cNvCxnSpPr>
          <p:nvPr/>
        </p:nvCxnSpPr>
        <p:spPr bwMode="auto">
          <a:xfrm>
            <a:off x="166520" y="1124744"/>
            <a:ext cx="6336703" cy="0"/>
          </a:xfrm>
          <a:prstGeom prst="line">
            <a:avLst/>
          </a:prstGeom>
          <a:blipFill dpi="0" rotWithShape="0">
            <a:blip r:embed="rId4"/>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70625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F51C-152A-4B53-8C77-8720916651DD}"/>
              </a:ext>
            </a:extLst>
          </p:cNvPr>
          <p:cNvSpPr>
            <a:spLocks noGrp="1"/>
          </p:cNvSpPr>
          <p:nvPr>
            <p:ph type="title"/>
          </p:nvPr>
        </p:nvSpPr>
        <p:spPr>
          <a:xfrm>
            <a:off x="107504" y="343158"/>
            <a:ext cx="5770537" cy="778148"/>
          </a:xfrm>
        </p:spPr>
        <p:txBody>
          <a:bodyPr/>
          <a:lstStyle/>
          <a:p>
            <a:r>
              <a:rPr lang="en-GB" sz="4000" b="1" dirty="0">
                <a:solidFill>
                  <a:schemeClr val="tx1"/>
                </a:solidFill>
              </a:rPr>
              <a:t>Personal Statement Task</a:t>
            </a:r>
          </a:p>
        </p:txBody>
      </p:sp>
      <p:sp>
        <p:nvSpPr>
          <p:cNvPr id="3" name="Content Placeholder 2">
            <a:extLst>
              <a:ext uri="{FF2B5EF4-FFF2-40B4-BE49-F238E27FC236}">
                <a16:creationId xmlns:a16="http://schemas.microsoft.com/office/drawing/2014/main" id="{8933E7E5-3D0C-4208-9476-44D9825FFEEB}"/>
              </a:ext>
            </a:extLst>
          </p:cNvPr>
          <p:cNvSpPr>
            <a:spLocks noGrp="1"/>
          </p:cNvSpPr>
          <p:nvPr>
            <p:ph idx="1"/>
          </p:nvPr>
        </p:nvSpPr>
        <p:spPr/>
        <p:txBody>
          <a:bodyPr/>
          <a:lstStyle/>
          <a:p>
            <a:pPr marL="342900" indent="-342900">
              <a:buFont typeface="Wingdings" panose="05000000000000000000" pitchFamily="2" charset="2"/>
              <a:buChar char="§"/>
            </a:pPr>
            <a:r>
              <a:rPr lang="en-GB" b="1" dirty="0"/>
              <a:t>Read the law personal statement for 10 minutes and then discuss it</a:t>
            </a:r>
          </a:p>
          <a:p>
            <a:pPr marL="342900" indent="-342900">
              <a:buFont typeface="Wingdings" panose="05000000000000000000" pitchFamily="2" charset="2"/>
              <a:buChar char="§"/>
            </a:pPr>
            <a:r>
              <a:rPr lang="en-GB" dirty="0"/>
              <a:t>Does the person sound like they know about law and are interested in it?  How?</a:t>
            </a:r>
          </a:p>
          <a:p>
            <a:pPr marL="342900" indent="-342900">
              <a:buFont typeface="Wingdings" panose="05000000000000000000" pitchFamily="2" charset="2"/>
              <a:buChar char="§"/>
            </a:pPr>
            <a:r>
              <a:rPr lang="en-GB" dirty="0"/>
              <a:t>Does the person sound like they’d be good at it?  How?</a:t>
            </a:r>
          </a:p>
          <a:p>
            <a:pPr marL="342900" indent="-342900">
              <a:buFont typeface="Wingdings" panose="05000000000000000000" pitchFamily="2" charset="2"/>
              <a:buChar char="§"/>
            </a:pPr>
            <a:r>
              <a:rPr lang="en-GB" dirty="0"/>
              <a:t>What’s wrong with it?</a:t>
            </a:r>
          </a:p>
          <a:p>
            <a:r>
              <a:rPr lang="en-GB" b="1" dirty="0"/>
              <a:t>15 mins</a:t>
            </a:r>
          </a:p>
        </p:txBody>
      </p:sp>
      <p:cxnSp>
        <p:nvCxnSpPr>
          <p:cNvPr id="4" name="Straight Connector 3">
            <a:extLst>
              <a:ext uri="{FF2B5EF4-FFF2-40B4-BE49-F238E27FC236}">
                <a16:creationId xmlns:a16="http://schemas.microsoft.com/office/drawing/2014/main" id="{5D8AEA99-611E-4F8D-9DC2-BE7DB3D98C1D}"/>
              </a:ext>
            </a:extLst>
          </p:cNvPr>
          <p:cNvCxnSpPr>
            <a:cxnSpLocks/>
          </p:cNvCxnSpPr>
          <p:nvPr/>
        </p:nvCxnSpPr>
        <p:spPr bwMode="auto">
          <a:xfrm>
            <a:off x="107505" y="274588"/>
            <a:ext cx="5400599"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0DF479B9-902B-4C44-B7C6-3D514D80C274}"/>
              </a:ext>
            </a:extLst>
          </p:cNvPr>
          <p:cNvCxnSpPr>
            <a:cxnSpLocks/>
          </p:cNvCxnSpPr>
          <p:nvPr/>
        </p:nvCxnSpPr>
        <p:spPr bwMode="auto">
          <a:xfrm>
            <a:off x="107504" y="1121306"/>
            <a:ext cx="5770537"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10626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3551"/>
            <a:ext cx="5940152" cy="548680"/>
          </a:xfrm>
        </p:spPr>
        <p:txBody>
          <a:bodyPr>
            <a:noAutofit/>
          </a:bodyPr>
          <a:lstStyle/>
          <a:p>
            <a:r>
              <a:rPr lang="en-US" altLang="en-US" sz="2800" b="1" dirty="0">
                <a:solidFill>
                  <a:schemeClr val="tx1"/>
                </a:solidFill>
                <a:latin typeface="Comic Sans MS" pitchFamily="66" charset="0"/>
              </a:rPr>
              <a:t>Personal statement – good things</a:t>
            </a:r>
            <a:endParaRPr lang="en-GB" sz="2800" dirty="0">
              <a:solidFill>
                <a:schemeClr val="tx1"/>
              </a:solidFill>
            </a:endParaRPr>
          </a:p>
        </p:txBody>
      </p:sp>
      <p:sp>
        <p:nvSpPr>
          <p:cNvPr id="3" name="Content Placeholder 2"/>
          <p:cNvSpPr>
            <a:spLocks noGrp="1"/>
          </p:cNvSpPr>
          <p:nvPr>
            <p:ph idx="1"/>
          </p:nvPr>
        </p:nvSpPr>
        <p:spPr>
          <a:xfrm>
            <a:off x="179513" y="980729"/>
            <a:ext cx="6624736" cy="5145040"/>
          </a:xfrm>
        </p:spPr>
        <p:txBody>
          <a:bodyPr/>
          <a:lstStyle/>
          <a:p>
            <a:pPr marL="0" indent="0"/>
            <a:r>
              <a:rPr lang="en-GB" sz="1600" dirty="0"/>
              <a:t>I’ve shown myself I’m interested by doing this “reading” and can also write the paragraphs demonstrating “Why this subject” by:  </a:t>
            </a:r>
          </a:p>
          <a:p>
            <a:pPr marL="342900" indent="-342900">
              <a:buFont typeface="Arial" panose="020B0604020202020204" pitchFamily="34" charset="0"/>
              <a:buChar char="•"/>
            </a:pPr>
            <a:r>
              <a:rPr lang="en-GB" sz="1600" dirty="0"/>
              <a:t>Overview of law from OUP Very Short Introduction to Law and finding out why one might do law and not a law conversion</a:t>
            </a:r>
          </a:p>
          <a:p>
            <a:pPr marL="342900" indent="-342900">
              <a:buFont typeface="Arial" panose="020B0604020202020204" pitchFamily="34" charset="0"/>
              <a:buChar char="•"/>
            </a:pPr>
            <a:r>
              <a:rPr lang="en-GB" sz="1600" dirty="0"/>
              <a:t>Talk about a legal problem (new type of study that you will do on law degree) –  read chapter of “Land Law Nutshell”</a:t>
            </a:r>
          </a:p>
          <a:p>
            <a:pPr marL="342900" indent="-342900">
              <a:buFont typeface="Arial" panose="020B0604020202020204" pitchFamily="34" charset="0"/>
              <a:buChar char="•"/>
            </a:pPr>
            <a:r>
              <a:rPr lang="en-GB" sz="1600" dirty="0"/>
              <a:t>Then something specific and interesting and ideally a bit critical.</a:t>
            </a:r>
          </a:p>
          <a:p>
            <a:pPr marL="342900" indent="-342900">
              <a:buFont typeface="Arial" panose="020B0604020202020204" pitchFamily="34" charset="0"/>
              <a:buChar char="•"/>
            </a:pPr>
            <a:r>
              <a:rPr lang="en-GB" sz="1600" dirty="0"/>
              <a:t>Is the law just? Does it criminalise the poor and protect the rich?   19</a:t>
            </a:r>
            <a:r>
              <a:rPr lang="en-GB" sz="1600" baseline="30000" dirty="0"/>
              <a:t>th</a:t>
            </a:r>
            <a:r>
              <a:rPr lang="en-GB" sz="1600" dirty="0"/>
              <a:t> century Marxist article, RS A level studies.  Is the Marxist view relevant today? Cambridge lecture </a:t>
            </a:r>
            <a:r>
              <a:rPr lang="en-GB" sz="1600"/>
              <a:t>on 2012London </a:t>
            </a:r>
            <a:r>
              <a:rPr lang="en-GB" sz="1600" dirty="0"/>
              <a:t>Riots</a:t>
            </a:r>
            <a:r>
              <a:rPr lang="en-GB" sz="1600"/>
              <a:t>/rioters </a:t>
            </a:r>
            <a:r>
              <a:rPr lang="en-GB" sz="1600" dirty="0"/>
              <a:t>treatment v treatment of bankers</a:t>
            </a:r>
          </a:p>
          <a:p>
            <a:pPr marL="342900" indent="-342900">
              <a:buFontTx/>
              <a:buChar char="-"/>
            </a:pPr>
            <a:r>
              <a:rPr lang="en-GB" sz="1600" dirty="0"/>
              <a:t>I can also include a little on work experience and extra curricular if I have space</a:t>
            </a:r>
          </a:p>
          <a:p>
            <a:pPr marL="0" indent="0"/>
            <a:endParaRPr lang="en-GB" dirty="0"/>
          </a:p>
          <a:p>
            <a:r>
              <a:rPr lang="en-GB" dirty="0"/>
              <a:t> </a:t>
            </a:r>
          </a:p>
        </p:txBody>
      </p:sp>
      <p:cxnSp>
        <p:nvCxnSpPr>
          <p:cNvPr id="4" name="Straight Connector 3">
            <a:extLst>
              <a:ext uri="{FF2B5EF4-FFF2-40B4-BE49-F238E27FC236}">
                <a16:creationId xmlns:a16="http://schemas.microsoft.com/office/drawing/2014/main" id="{D8A16D14-E0A8-48D4-9D1C-4E64C2EB03AB}"/>
              </a:ext>
            </a:extLst>
          </p:cNvPr>
          <p:cNvCxnSpPr>
            <a:cxnSpLocks/>
          </p:cNvCxnSpPr>
          <p:nvPr/>
        </p:nvCxnSpPr>
        <p:spPr bwMode="auto">
          <a:xfrm>
            <a:off x="0" y="183551"/>
            <a:ext cx="5580112"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AD784A9C-BB43-491C-8EA5-343696279E58}"/>
              </a:ext>
            </a:extLst>
          </p:cNvPr>
          <p:cNvCxnSpPr>
            <a:cxnSpLocks/>
          </p:cNvCxnSpPr>
          <p:nvPr/>
        </p:nvCxnSpPr>
        <p:spPr bwMode="auto">
          <a:xfrm>
            <a:off x="0" y="732231"/>
            <a:ext cx="5940153"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17670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357B-454F-4367-9C30-280C085C50B9}"/>
              </a:ext>
            </a:extLst>
          </p:cNvPr>
          <p:cNvSpPr>
            <a:spLocks noGrp="1"/>
          </p:cNvSpPr>
          <p:nvPr>
            <p:ph type="title"/>
          </p:nvPr>
        </p:nvSpPr>
        <p:spPr>
          <a:xfrm>
            <a:off x="15316" y="84159"/>
            <a:ext cx="4114353" cy="648072"/>
          </a:xfrm>
        </p:spPr>
        <p:txBody>
          <a:bodyPr/>
          <a:lstStyle/>
          <a:p>
            <a:r>
              <a:rPr lang="en-GB" dirty="0">
                <a:solidFill>
                  <a:schemeClr val="tx1"/>
                </a:solidFill>
              </a:rPr>
              <a:t>Bad things?</a:t>
            </a:r>
          </a:p>
        </p:txBody>
      </p:sp>
      <p:sp>
        <p:nvSpPr>
          <p:cNvPr id="3" name="Content Placeholder 2">
            <a:extLst>
              <a:ext uri="{FF2B5EF4-FFF2-40B4-BE49-F238E27FC236}">
                <a16:creationId xmlns:a16="http://schemas.microsoft.com/office/drawing/2014/main" id="{7D3E43E3-9564-4C9C-A748-D7680402C312}"/>
              </a:ext>
            </a:extLst>
          </p:cNvPr>
          <p:cNvSpPr>
            <a:spLocks noGrp="1"/>
          </p:cNvSpPr>
          <p:nvPr>
            <p:ph idx="1"/>
          </p:nvPr>
        </p:nvSpPr>
        <p:spPr>
          <a:xfrm>
            <a:off x="323529" y="1417589"/>
            <a:ext cx="6480720" cy="4708180"/>
          </a:xfrm>
        </p:spPr>
        <p:txBody>
          <a:bodyPr/>
          <a:lstStyle/>
          <a:p>
            <a:r>
              <a:rPr lang="en-GB" sz="1800" b="1" dirty="0"/>
              <a:t>Already 4000 characters above limit and they haven’t finished….</a:t>
            </a:r>
          </a:p>
          <a:p>
            <a:r>
              <a:rPr lang="en-GB" sz="1800" b="1" dirty="0"/>
              <a:t>But the good news: </a:t>
            </a:r>
            <a:r>
              <a:rPr lang="en-GB" sz="1800" dirty="0"/>
              <a:t>this is already a very good personal statement and only required one general intro book on law (100 pages), one chapter of a specific area of law – land law nutshells (10 pages), Smith’s article (10 pages) and watching a lecture </a:t>
            </a:r>
          </a:p>
          <a:p>
            <a:r>
              <a:rPr lang="en-GB" sz="1800" dirty="0"/>
              <a:t>Shows benefit of broad, short reading and then focusing on a few areas of interest to write personal statement</a:t>
            </a:r>
          </a:p>
          <a:p>
            <a:r>
              <a:rPr lang="en-GB" sz="1800" dirty="0"/>
              <a:t>I would not cut the above too much just to make space for extra curricular and work experience.  Keep this short as the above is much more relevant.</a:t>
            </a:r>
          </a:p>
          <a:p>
            <a:r>
              <a:rPr lang="en-GB" sz="1800" dirty="0"/>
              <a:t>Personal statement also shows you CAN’T include everything in depth in a personal statement (you will have to edit some relevant stuff you have done often)!</a:t>
            </a:r>
          </a:p>
        </p:txBody>
      </p:sp>
      <p:cxnSp>
        <p:nvCxnSpPr>
          <p:cNvPr id="4" name="Straight Connector 3">
            <a:extLst>
              <a:ext uri="{FF2B5EF4-FFF2-40B4-BE49-F238E27FC236}">
                <a16:creationId xmlns:a16="http://schemas.microsoft.com/office/drawing/2014/main" id="{00B20741-F36D-48DF-A79F-90C8C8E487D3}"/>
              </a:ext>
            </a:extLst>
          </p:cNvPr>
          <p:cNvCxnSpPr>
            <a:cxnSpLocks/>
          </p:cNvCxnSpPr>
          <p:nvPr/>
        </p:nvCxnSpPr>
        <p:spPr bwMode="auto">
          <a:xfrm>
            <a:off x="139300" y="84159"/>
            <a:ext cx="3424589"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6BD47015-21C3-47FF-9126-F4AA96F7E020}"/>
              </a:ext>
            </a:extLst>
          </p:cNvPr>
          <p:cNvCxnSpPr>
            <a:cxnSpLocks/>
          </p:cNvCxnSpPr>
          <p:nvPr/>
        </p:nvCxnSpPr>
        <p:spPr bwMode="auto">
          <a:xfrm>
            <a:off x="139300" y="980728"/>
            <a:ext cx="3990369"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742142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02" y="232683"/>
            <a:ext cx="6948263" cy="1008112"/>
          </a:xfrm>
        </p:spPr>
        <p:txBody>
          <a:bodyPr>
            <a:noAutofit/>
          </a:bodyPr>
          <a:lstStyle/>
          <a:p>
            <a:pPr algn="l"/>
            <a:r>
              <a:rPr lang="en-US" altLang="en-US" sz="2800" b="1" dirty="0">
                <a:solidFill>
                  <a:schemeClr val="tx1"/>
                </a:solidFill>
                <a:latin typeface="Comic Sans MS" pitchFamily="66" charset="0"/>
              </a:rPr>
              <a:t>Very Vocational Course Like Healthcare*</a:t>
            </a:r>
            <a:endParaRPr lang="en-GB" sz="2800" dirty="0">
              <a:solidFill>
                <a:schemeClr val="tx1"/>
              </a:solidFill>
            </a:endParaRPr>
          </a:p>
        </p:txBody>
      </p:sp>
      <p:sp>
        <p:nvSpPr>
          <p:cNvPr id="3" name="Content Placeholder 2"/>
          <p:cNvSpPr>
            <a:spLocks noGrp="1"/>
          </p:cNvSpPr>
          <p:nvPr>
            <p:ph idx="1"/>
          </p:nvPr>
        </p:nvSpPr>
        <p:spPr>
          <a:xfrm>
            <a:off x="213702" y="1484788"/>
            <a:ext cx="6446530" cy="5194706"/>
          </a:xfrm>
        </p:spPr>
        <p:txBody>
          <a:bodyPr>
            <a:normAutofit fontScale="92500" lnSpcReduction="20000"/>
          </a:bodyPr>
          <a:lstStyle/>
          <a:p>
            <a:pPr marL="0" lvl="1" indent="0">
              <a:defRPr/>
            </a:pPr>
            <a:r>
              <a:rPr lang="en-GB" sz="3600" dirty="0">
                <a:latin typeface="Comic Sans MS" pitchFamily="66" charset="0"/>
              </a:rPr>
              <a:t>May need to reflect understanding of profession much more: competencies and evidence you have (or capacity to develop -STAR answers).  What are you going to do to do this?  </a:t>
            </a:r>
          </a:p>
          <a:p>
            <a:pPr marL="179388" lvl="1" indent="0">
              <a:defRPr/>
            </a:pPr>
            <a:r>
              <a:rPr lang="en-US" altLang="en-US" sz="2400" b="1" dirty="0">
                <a:solidFill>
                  <a:schemeClr val="tx1"/>
                </a:solidFill>
                <a:latin typeface="Comic Sans MS" pitchFamily="66" charset="0"/>
              </a:rPr>
              <a:t>*less so somewhat vocational like law or engineering but some work experience in personal statement welcome provided it shows why you’re interested in the degree (e.g. covers topics you would encounter on the degree)</a:t>
            </a:r>
            <a:endParaRPr lang="en-GB" sz="2400" dirty="0">
              <a:solidFill>
                <a:schemeClr val="tx1"/>
              </a:solidFill>
              <a:latin typeface="Comic Sans MS" pitchFamily="66" charset="0"/>
            </a:endParaRPr>
          </a:p>
        </p:txBody>
      </p:sp>
      <p:cxnSp>
        <p:nvCxnSpPr>
          <p:cNvPr id="4" name="Straight Connector 3">
            <a:extLst>
              <a:ext uri="{FF2B5EF4-FFF2-40B4-BE49-F238E27FC236}">
                <a16:creationId xmlns:a16="http://schemas.microsoft.com/office/drawing/2014/main" id="{BC4507F0-41A9-4DB1-A1F8-B06EAC3DDE6E}"/>
              </a:ext>
            </a:extLst>
          </p:cNvPr>
          <p:cNvCxnSpPr>
            <a:cxnSpLocks/>
          </p:cNvCxnSpPr>
          <p:nvPr/>
        </p:nvCxnSpPr>
        <p:spPr bwMode="auto">
          <a:xfrm>
            <a:off x="89576" y="178495"/>
            <a:ext cx="4482424"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752709DB-E8A8-48B1-B7C4-FDFA28E1D804}"/>
              </a:ext>
            </a:extLst>
          </p:cNvPr>
          <p:cNvCxnSpPr>
            <a:cxnSpLocks/>
          </p:cNvCxnSpPr>
          <p:nvPr/>
        </p:nvCxnSpPr>
        <p:spPr bwMode="auto">
          <a:xfrm>
            <a:off x="213702" y="1195172"/>
            <a:ext cx="5366410"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3651036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5FCD-A417-4155-821D-3E687A579CF9}"/>
              </a:ext>
            </a:extLst>
          </p:cNvPr>
          <p:cNvSpPr>
            <a:spLocks noGrp="1"/>
          </p:cNvSpPr>
          <p:nvPr>
            <p:ph type="title"/>
          </p:nvPr>
        </p:nvSpPr>
        <p:spPr>
          <a:xfrm>
            <a:off x="0" y="188640"/>
            <a:ext cx="4114353" cy="850156"/>
          </a:xfrm>
        </p:spPr>
        <p:txBody>
          <a:bodyPr/>
          <a:lstStyle/>
          <a:p>
            <a:r>
              <a:rPr lang="en-GB" b="1" dirty="0">
                <a:solidFill>
                  <a:schemeClr val="tx1"/>
                </a:solidFill>
              </a:rPr>
              <a:t>Flash Task 5</a:t>
            </a:r>
          </a:p>
        </p:txBody>
      </p:sp>
      <p:sp>
        <p:nvSpPr>
          <p:cNvPr id="3" name="Content Placeholder 2">
            <a:extLst>
              <a:ext uri="{FF2B5EF4-FFF2-40B4-BE49-F238E27FC236}">
                <a16:creationId xmlns:a16="http://schemas.microsoft.com/office/drawing/2014/main" id="{2F73B309-3698-4D08-A718-B812BCF5E468}"/>
              </a:ext>
            </a:extLst>
          </p:cNvPr>
          <p:cNvSpPr>
            <a:spLocks noGrp="1"/>
          </p:cNvSpPr>
          <p:nvPr>
            <p:ph idx="1"/>
          </p:nvPr>
        </p:nvSpPr>
        <p:spPr/>
        <p:txBody>
          <a:bodyPr/>
          <a:lstStyle/>
          <a:p>
            <a:r>
              <a:rPr lang="en-GB" dirty="0"/>
              <a:t>Use the “Key Super Curricular Resources 2020” and “Subject Specific Research Resources” documents</a:t>
            </a:r>
          </a:p>
          <a:p>
            <a:r>
              <a:rPr lang="en-GB" dirty="0"/>
              <a:t>Find one or more super curricular that you could use to productively explore your subject.</a:t>
            </a:r>
          </a:p>
          <a:p>
            <a:r>
              <a:rPr lang="en-GB" dirty="0" err="1"/>
              <a:t>Eg.</a:t>
            </a:r>
            <a:r>
              <a:rPr lang="en-GB" dirty="0"/>
              <a:t> “A Very Short Introduction to Engineering”</a:t>
            </a:r>
          </a:p>
          <a:p>
            <a:r>
              <a:rPr lang="en-GB" dirty="0"/>
              <a:t>Put in Flash Task 5 in Spreadsheet</a:t>
            </a:r>
          </a:p>
          <a:p>
            <a:endParaRPr lang="en-GB" dirty="0"/>
          </a:p>
        </p:txBody>
      </p:sp>
      <p:cxnSp>
        <p:nvCxnSpPr>
          <p:cNvPr id="4" name="Straight Connector 3">
            <a:extLst>
              <a:ext uri="{FF2B5EF4-FFF2-40B4-BE49-F238E27FC236}">
                <a16:creationId xmlns:a16="http://schemas.microsoft.com/office/drawing/2014/main" id="{72F44CF9-E59B-4226-A40D-10BCF531D275}"/>
              </a:ext>
            </a:extLst>
          </p:cNvPr>
          <p:cNvCxnSpPr>
            <a:cxnSpLocks/>
          </p:cNvCxnSpPr>
          <p:nvPr/>
        </p:nvCxnSpPr>
        <p:spPr bwMode="auto">
          <a:xfrm>
            <a:off x="89576" y="178495"/>
            <a:ext cx="3541371" cy="10145"/>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5099CDC9-6EBB-49F9-92FF-302576DDFA75}"/>
              </a:ext>
            </a:extLst>
          </p:cNvPr>
          <p:cNvCxnSpPr>
            <a:cxnSpLocks/>
          </p:cNvCxnSpPr>
          <p:nvPr/>
        </p:nvCxnSpPr>
        <p:spPr bwMode="auto">
          <a:xfrm>
            <a:off x="0" y="1196752"/>
            <a:ext cx="4482424"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4053640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9F5C-4176-43F9-9FEB-3C96FB27966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B826D00-B312-47B9-B249-2747344CB828}"/>
              </a:ext>
            </a:extLst>
          </p:cNvPr>
          <p:cNvSpPr>
            <a:spLocks noGrp="1"/>
          </p:cNvSpPr>
          <p:nvPr>
            <p:ph idx="1"/>
          </p:nvPr>
        </p:nvSpPr>
        <p:spPr/>
        <p:txBody>
          <a:bodyPr/>
          <a:lstStyle/>
          <a:p>
            <a:r>
              <a:rPr lang="en-GB" sz="5000" b="1" dirty="0"/>
              <a:t>KAHOOT TIME – Personal Statements</a:t>
            </a:r>
          </a:p>
        </p:txBody>
      </p:sp>
    </p:spTree>
    <p:extLst>
      <p:ext uri="{BB962C8B-B14F-4D97-AF65-F5344CB8AC3E}">
        <p14:creationId xmlns:p14="http://schemas.microsoft.com/office/powerpoint/2010/main" val="1754724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6E82-DC18-46CB-A379-279982EA0246}"/>
              </a:ext>
            </a:extLst>
          </p:cNvPr>
          <p:cNvSpPr>
            <a:spLocks noGrp="1"/>
          </p:cNvSpPr>
          <p:nvPr>
            <p:ph type="title"/>
          </p:nvPr>
        </p:nvSpPr>
        <p:spPr/>
        <p:txBody>
          <a:bodyPr/>
          <a:lstStyle/>
          <a:p>
            <a:r>
              <a:rPr lang="en-GB" sz="3000" b="1" dirty="0">
                <a:solidFill>
                  <a:srgbClr val="FF00FF"/>
                </a:solidFill>
              </a:rPr>
              <a:t>Main Takeaway on Personal Statements</a:t>
            </a:r>
          </a:p>
        </p:txBody>
      </p:sp>
      <p:sp>
        <p:nvSpPr>
          <p:cNvPr id="3" name="Content Placeholder 2">
            <a:extLst>
              <a:ext uri="{FF2B5EF4-FFF2-40B4-BE49-F238E27FC236}">
                <a16:creationId xmlns:a16="http://schemas.microsoft.com/office/drawing/2014/main" id="{A24A99DD-C291-46D2-BE67-C0E80D69BA97}"/>
              </a:ext>
            </a:extLst>
          </p:cNvPr>
          <p:cNvSpPr>
            <a:spLocks noGrp="1"/>
          </p:cNvSpPr>
          <p:nvPr>
            <p:ph idx="1"/>
          </p:nvPr>
        </p:nvSpPr>
        <p:spPr/>
        <p:txBody>
          <a:bodyPr/>
          <a:lstStyle/>
          <a:p>
            <a:r>
              <a:rPr lang="en-GB" dirty="0"/>
              <a:t>You will get more help on personal statements but the main thing to take away today is:</a:t>
            </a:r>
          </a:p>
          <a:p>
            <a:pPr marL="342900" indent="-342900">
              <a:buFontTx/>
              <a:buChar char="-"/>
            </a:pPr>
            <a:r>
              <a:rPr lang="en-GB" dirty="0"/>
              <a:t>start exploring your subject broadly but efficiently </a:t>
            </a:r>
          </a:p>
          <a:p>
            <a:pPr marL="342900" indent="-342900">
              <a:buFontTx/>
              <a:buChar char="-"/>
            </a:pPr>
            <a:r>
              <a:rPr lang="en-GB" dirty="0"/>
              <a:t>develop a few areas of interest where you can talk about some of the issues in a critical way like you do in an essay/EPQ/debate in science</a:t>
            </a:r>
          </a:p>
          <a:p>
            <a:endParaRPr lang="en-GB" dirty="0"/>
          </a:p>
        </p:txBody>
      </p:sp>
    </p:spTree>
    <p:extLst>
      <p:ext uri="{BB962C8B-B14F-4D97-AF65-F5344CB8AC3E}">
        <p14:creationId xmlns:p14="http://schemas.microsoft.com/office/powerpoint/2010/main" val="1338587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90" y="404664"/>
            <a:ext cx="5338489" cy="778148"/>
          </a:xfrm>
        </p:spPr>
        <p:txBody>
          <a:bodyPr>
            <a:noAutofit/>
          </a:bodyPr>
          <a:lstStyle/>
          <a:p>
            <a:r>
              <a:rPr lang="en-US" altLang="en-US" sz="4000" b="1" dirty="0">
                <a:solidFill>
                  <a:schemeClr val="tx1"/>
                </a:solidFill>
                <a:latin typeface="Comic Sans MS" pitchFamily="66" charset="0"/>
              </a:rPr>
              <a:t>Next: What to do?</a:t>
            </a:r>
            <a:endParaRPr lang="en-GB" sz="2800" dirty="0">
              <a:solidFill>
                <a:schemeClr val="tx1"/>
              </a:solidFill>
            </a:endParaRPr>
          </a:p>
        </p:txBody>
      </p:sp>
      <p:sp>
        <p:nvSpPr>
          <p:cNvPr id="3" name="Content Placeholder 2"/>
          <p:cNvSpPr>
            <a:spLocks noGrp="1"/>
          </p:cNvSpPr>
          <p:nvPr>
            <p:ph idx="1"/>
          </p:nvPr>
        </p:nvSpPr>
        <p:spPr>
          <a:xfrm>
            <a:off x="233592" y="2204865"/>
            <a:ext cx="6346601" cy="2088232"/>
          </a:xfrm>
        </p:spPr>
        <p:txBody>
          <a:bodyPr>
            <a:noAutofit/>
          </a:bodyPr>
          <a:lstStyle/>
          <a:p>
            <a:pPr marL="457200" lvl="1" indent="0">
              <a:defRPr/>
            </a:pPr>
            <a:r>
              <a:rPr lang="en-GB" sz="3600" dirty="0">
                <a:latin typeface="Comic Sans MS" pitchFamily="66" charset="0"/>
              </a:rPr>
              <a:t>See law tab example on the spreadsheet that summarises the process/activities in this presentation</a:t>
            </a:r>
          </a:p>
          <a:p>
            <a:pPr marL="1028700" lvl="1" indent="-571500">
              <a:buFont typeface="Arial" panose="020B0604020202020204" pitchFamily="34" charset="0"/>
              <a:buChar char="•"/>
              <a:defRPr/>
            </a:pPr>
            <a:endParaRPr lang="en-GB" sz="1800" dirty="0">
              <a:latin typeface="Comic Sans MS" pitchFamily="66" charset="0"/>
            </a:endParaRPr>
          </a:p>
        </p:txBody>
      </p:sp>
      <p:cxnSp>
        <p:nvCxnSpPr>
          <p:cNvPr id="4" name="Straight Connector 3">
            <a:extLst>
              <a:ext uri="{FF2B5EF4-FFF2-40B4-BE49-F238E27FC236}">
                <a16:creationId xmlns:a16="http://schemas.microsoft.com/office/drawing/2014/main" id="{A03E3A62-3D63-45B9-A64F-CA823805EF3E}"/>
              </a:ext>
            </a:extLst>
          </p:cNvPr>
          <p:cNvCxnSpPr>
            <a:cxnSpLocks/>
          </p:cNvCxnSpPr>
          <p:nvPr/>
        </p:nvCxnSpPr>
        <p:spPr bwMode="auto">
          <a:xfrm>
            <a:off x="89576" y="178495"/>
            <a:ext cx="4770456"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3B85F6C0-CAD0-42C1-804A-02F5004F103A}"/>
              </a:ext>
            </a:extLst>
          </p:cNvPr>
          <p:cNvCxnSpPr>
            <a:cxnSpLocks/>
          </p:cNvCxnSpPr>
          <p:nvPr/>
        </p:nvCxnSpPr>
        <p:spPr bwMode="auto">
          <a:xfrm>
            <a:off x="233592" y="1182812"/>
            <a:ext cx="5215887"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119570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77" y="1268760"/>
            <a:ext cx="6714672" cy="5472607"/>
          </a:xfrm>
        </p:spPr>
        <p:txBody>
          <a:bodyPr>
            <a:normAutofit fontScale="25000" lnSpcReduction="20000"/>
          </a:bodyPr>
          <a:lstStyle/>
          <a:p>
            <a:pPr marL="457200" lvl="1" indent="0">
              <a:defRPr/>
            </a:pPr>
            <a:r>
              <a:rPr lang="en-GB" sz="6400" b="1" dirty="0">
                <a:latin typeface="Comic Sans MS" pitchFamily="66" charset="0"/>
              </a:rPr>
              <a:t>Now Complete the spreadsheet for you</a:t>
            </a:r>
          </a:p>
          <a:p>
            <a:pPr marL="457200" lvl="1" indent="0">
              <a:defRPr/>
            </a:pPr>
            <a:r>
              <a:rPr lang="en-GB" sz="6400" b="1" dirty="0">
                <a:latin typeface="Comic Sans MS" pitchFamily="66" charset="0"/>
              </a:rPr>
              <a:t>To help you, open document “Girls Briefing for Exploring Courses and Completing Spreadsheet” helps to tell you what to do</a:t>
            </a:r>
          </a:p>
          <a:p>
            <a:pPr marL="457200" lvl="1" indent="0">
              <a:defRPr/>
            </a:pPr>
            <a:r>
              <a:rPr lang="en-GB" sz="6400" b="1" dirty="0">
                <a:latin typeface="Comic Sans MS" pitchFamily="66" charset="0"/>
              </a:rPr>
              <a:t>Your focus will be different depending where you are at, so have split actions depending on girl:</a:t>
            </a:r>
          </a:p>
          <a:p>
            <a:pPr marL="1314450" lvl="1" indent="-857250">
              <a:buFont typeface="Wingdings" panose="05000000000000000000" pitchFamily="2" charset="2"/>
              <a:buChar char="§"/>
              <a:defRPr/>
            </a:pPr>
            <a:r>
              <a:rPr lang="en-GB" sz="6400" b="1" dirty="0">
                <a:latin typeface="Comic Sans MS" pitchFamily="66" charset="0"/>
              </a:rPr>
              <a:t>Don’t know what you want to do</a:t>
            </a:r>
          </a:p>
          <a:p>
            <a:pPr marL="1314450" lvl="1" indent="-857250">
              <a:buFont typeface="Wingdings" panose="05000000000000000000" pitchFamily="2" charset="2"/>
              <a:buChar char="§"/>
              <a:defRPr/>
            </a:pPr>
            <a:r>
              <a:rPr lang="en-GB" sz="6400" b="1" dirty="0">
                <a:latin typeface="Comic Sans MS" pitchFamily="66" charset="0"/>
              </a:rPr>
              <a:t>Doing a “school subject” degree</a:t>
            </a:r>
          </a:p>
          <a:p>
            <a:pPr marL="1314450" lvl="1" indent="-857250">
              <a:buFont typeface="Wingdings" panose="05000000000000000000" pitchFamily="2" charset="2"/>
              <a:buChar char="§"/>
              <a:defRPr/>
            </a:pPr>
            <a:r>
              <a:rPr lang="en-GB" sz="6400" b="1" dirty="0">
                <a:latin typeface="Comic Sans MS" pitchFamily="66" charset="0"/>
              </a:rPr>
              <a:t>Doing a “new” subject</a:t>
            </a:r>
          </a:p>
          <a:p>
            <a:pPr marL="1314450" lvl="1" indent="-857250">
              <a:buFont typeface="Wingdings" panose="05000000000000000000" pitchFamily="2" charset="2"/>
              <a:buChar char="§"/>
              <a:defRPr/>
            </a:pPr>
            <a:r>
              <a:rPr lang="en-GB" sz="6400" b="1" dirty="0">
                <a:latin typeface="Comic Sans MS" pitchFamily="66" charset="0"/>
              </a:rPr>
              <a:t>Doing a vocational subject, </a:t>
            </a:r>
            <a:r>
              <a:rPr lang="en-GB" sz="6400" b="1" dirty="0" err="1">
                <a:latin typeface="Comic Sans MS" pitchFamily="66" charset="0"/>
              </a:rPr>
              <a:t>eg</a:t>
            </a:r>
            <a:r>
              <a:rPr lang="en-GB" sz="6400" b="1" dirty="0">
                <a:latin typeface="Comic Sans MS" pitchFamily="66" charset="0"/>
              </a:rPr>
              <a:t>. medicine or engineering</a:t>
            </a:r>
          </a:p>
          <a:p>
            <a:pPr marL="457200" lvl="1" indent="0">
              <a:defRPr/>
            </a:pPr>
            <a:r>
              <a:rPr lang="en-GB" sz="6400" b="1" dirty="0">
                <a:solidFill>
                  <a:schemeClr val="tx1"/>
                </a:solidFill>
                <a:latin typeface="Comic Sans MS" pitchFamily="66" charset="0"/>
              </a:rPr>
              <a:t>ONGOING TASK FOR EASTER AND SUMMER HOLS!</a:t>
            </a:r>
          </a:p>
          <a:p>
            <a:pPr marL="457200" lvl="1" indent="0">
              <a:defRPr/>
            </a:pPr>
            <a:endParaRPr lang="en-GB" sz="2400" b="1" dirty="0">
              <a:latin typeface="Comic Sans MS" pitchFamily="66" charset="0"/>
            </a:endParaRPr>
          </a:p>
          <a:p>
            <a:pPr marL="800100" lvl="1" indent="-342900">
              <a:buFontTx/>
              <a:buChar char="-"/>
              <a:defRPr/>
            </a:pPr>
            <a:endParaRPr lang="en-GB" sz="2400" b="1" dirty="0">
              <a:latin typeface="Comic Sans MS" pitchFamily="66" charset="0"/>
            </a:endParaRPr>
          </a:p>
        </p:txBody>
      </p:sp>
      <p:sp>
        <p:nvSpPr>
          <p:cNvPr id="4" name="Title 1">
            <a:extLst>
              <a:ext uri="{FF2B5EF4-FFF2-40B4-BE49-F238E27FC236}">
                <a16:creationId xmlns:a16="http://schemas.microsoft.com/office/drawing/2014/main" id="{9052D382-57D6-4D28-821B-C31BEB3A9840}"/>
              </a:ext>
            </a:extLst>
          </p:cNvPr>
          <p:cNvSpPr txBox="1">
            <a:spLocks/>
          </p:cNvSpPr>
          <p:nvPr/>
        </p:nvSpPr>
        <p:spPr>
          <a:xfrm>
            <a:off x="89576" y="291580"/>
            <a:ext cx="5338489" cy="778148"/>
          </a:xfrm>
          <a:prstGeom prst="rect">
            <a:avLst/>
          </a:prstGeom>
        </p:spPr>
        <p:txBody>
          <a:bodyPr lIns="64284" tIns="32142" rIns="64284" bIns="32142">
            <a:noAutofit/>
          </a:bodyPr>
          <a:lstStyle>
            <a:lvl1pPr algn="ctr" defTabSz="410730"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40"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82"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2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76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a:lstStyle>
          <a:p>
            <a:r>
              <a:rPr lang="en-US" altLang="en-US" sz="4000" b="1" kern="0" dirty="0">
                <a:solidFill>
                  <a:schemeClr val="tx1"/>
                </a:solidFill>
                <a:latin typeface="Comic Sans MS" pitchFamily="66" charset="0"/>
              </a:rPr>
              <a:t>Next: What to do?</a:t>
            </a:r>
            <a:endParaRPr lang="en-GB" sz="2800" kern="0" dirty="0">
              <a:solidFill>
                <a:schemeClr val="tx1"/>
              </a:solidFill>
            </a:endParaRPr>
          </a:p>
        </p:txBody>
      </p:sp>
      <p:cxnSp>
        <p:nvCxnSpPr>
          <p:cNvPr id="5" name="Straight Connector 4">
            <a:extLst>
              <a:ext uri="{FF2B5EF4-FFF2-40B4-BE49-F238E27FC236}">
                <a16:creationId xmlns:a16="http://schemas.microsoft.com/office/drawing/2014/main" id="{072D1ABB-C89C-46FE-802A-6358A01FAE9B}"/>
              </a:ext>
            </a:extLst>
          </p:cNvPr>
          <p:cNvCxnSpPr>
            <a:cxnSpLocks/>
          </p:cNvCxnSpPr>
          <p:nvPr/>
        </p:nvCxnSpPr>
        <p:spPr bwMode="auto">
          <a:xfrm>
            <a:off x="373591" y="291580"/>
            <a:ext cx="4770456"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9C0172F1-E0E8-4267-B99C-970D7780AE5B}"/>
              </a:ext>
            </a:extLst>
          </p:cNvPr>
          <p:cNvCxnSpPr>
            <a:cxnSpLocks/>
          </p:cNvCxnSpPr>
          <p:nvPr/>
        </p:nvCxnSpPr>
        <p:spPr bwMode="auto">
          <a:xfrm>
            <a:off x="150876" y="1015411"/>
            <a:ext cx="5215887"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171494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ltLang="en-US" sz="2800" b="1" dirty="0">
                <a:solidFill>
                  <a:srgbClr val="FF00FF"/>
                </a:solidFill>
                <a:latin typeface="Comic Sans MS" pitchFamily="66" charset="0"/>
              </a:rPr>
            </a:br>
            <a:endParaRPr lang="en-GB" sz="2800" dirty="0"/>
          </a:p>
        </p:txBody>
      </p:sp>
      <p:pic>
        <p:nvPicPr>
          <p:cNvPr id="4" name="Picture 3">
            <a:extLst>
              <a:ext uri="{FF2B5EF4-FFF2-40B4-BE49-F238E27FC236}">
                <a16:creationId xmlns:a16="http://schemas.microsoft.com/office/drawing/2014/main" id="{A0C5BD1A-4B96-4591-B457-C991D2383C86}"/>
              </a:ext>
            </a:extLst>
          </p:cNvPr>
          <p:cNvPicPr>
            <a:picLocks noChangeAspect="1"/>
          </p:cNvPicPr>
          <p:nvPr/>
        </p:nvPicPr>
        <p:blipFill>
          <a:blip r:embed="rId3"/>
          <a:stretch>
            <a:fillRect/>
          </a:stretch>
        </p:blipFill>
        <p:spPr>
          <a:xfrm>
            <a:off x="162063" y="257075"/>
            <a:ext cx="6642185" cy="6311537"/>
          </a:xfrm>
          <a:prstGeom prst="rect">
            <a:avLst/>
          </a:prstGeom>
        </p:spPr>
      </p:pic>
    </p:spTree>
    <p:extLst>
      <p:ext uri="{BB962C8B-B14F-4D97-AF65-F5344CB8AC3E}">
        <p14:creationId xmlns:p14="http://schemas.microsoft.com/office/powerpoint/2010/main" val="128797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3888432" cy="548680"/>
          </a:xfrm>
        </p:spPr>
        <p:txBody>
          <a:bodyPr>
            <a:noAutofit/>
          </a:bodyPr>
          <a:lstStyle/>
          <a:p>
            <a:r>
              <a:rPr lang="en-US" altLang="en-US" sz="2800" b="1" dirty="0">
                <a:solidFill>
                  <a:schemeClr val="tx1"/>
                </a:solidFill>
                <a:latin typeface="Comic Sans MS" pitchFamily="66" charset="0"/>
              </a:rPr>
              <a:t>Overview exploration</a:t>
            </a:r>
            <a:endParaRPr lang="en-GB" sz="2800" dirty="0">
              <a:solidFill>
                <a:schemeClr val="tx1"/>
              </a:solidFill>
            </a:endParaRPr>
          </a:p>
        </p:txBody>
      </p:sp>
      <p:cxnSp>
        <p:nvCxnSpPr>
          <p:cNvPr id="4" name="Straight Connector 3">
            <a:extLst>
              <a:ext uri="{FF2B5EF4-FFF2-40B4-BE49-F238E27FC236}">
                <a16:creationId xmlns:a16="http://schemas.microsoft.com/office/drawing/2014/main" id="{9DD82CE0-D941-4B7B-B311-4A14526C3995}"/>
              </a:ext>
            </a:extLst>
          </p:cNvPr>
          <p:cNvCxnSpPr>
            <a:cxnSpLocks/>
          </p:cNvCxnSpPr>
          <p:nvPr/>
        </p:nvCxnSpPr>
        <p:spPr bwMode="auto">
          <a:xfrm>
            <a:off x="442621" y="768370"/>
            <a:ext cx="3697331"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7" name="Straight Connector 6">
            <a:extLst>
              <a:ext uri="{FF2B5EF4-FFF2-40B4-BE49-F238E27FC236}">
                <a16:creationId xmlns:a16="http://schemas.microsoft.com/office/drawing/2014/main" id="{A7CE80F0-8046-4C61-AB21-7B9B9E258511}"/>
              </a:ext>
            </a:extLst>
          </p:cNvPr>
          <p:cNvCxnSpPr>
            <a:cxnSpLocks/>
          </p:cNvCxnSpPr>
          <p:nvPr/>
        </p:nvCxnSpPr>
        <p:spPr bwMode="auto">
          <a:xfrm>
            <a:off x="370903" y="183831"/>
            <a:ext cx="3240070"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10" name="Picture 9">
            <a:extLst>
              <a:ext uri="{FF2B5EF4-FFF2-40B4-BE49-F238E27FC236}">
                <a16:creationId xmlns:a16="http://schemas.microsoft.com/office/drawing/2014/main" id="{ABAC401E-AC08-4B2B-8702-ADB31B4A86C0}"/>
              </a:ext>
            </a:extLst>
          </p:cNvPr>
          <p:cNvPicPr>
            <a:picLocks noChangeAspect="1"/>
          </p:cNvPicPr>
          <p:nvPr/>
        </p:nvPicPr>
        <p:blipFill>
          <a:blip r:embed="rId4"/>
          <a:stretch>
            <a:fillRect/>
          </a:stretch>
        </p:blipFill>
        <p:spPr>
          <a:xfrm>
            <a:off x="251520" y="1276093"/>
            <a:ext cx="6493732" cy="5321257"/>
          </a:xfrm>
          <a:prstGeom prst="rect">
            <a:avLst/>
          </a:prstGeom>
        </p:spPr>
      </p:pic>
    </p:spTree>
    <p:extLst>
      <p:ext uri="{BB962C8B-B14F-4D97-AF65-F5344CB8AC3E}">
        <p14:creationId xmlns:p14="http://schemas.microsoft.com/office/powerpoint/2010/main" val="319145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A474453-BA35-4FDB-B37D-629A4D83DEA4}"/>
              </a:ext>
            </a:extLst>
          </p:cNvPr>
          <p:cNvGraphicFramePr/>
          <p:nvPr>
            <p:extLst>
              <p:ext uri="{D42A27DB-BD31-4B8C-83A1-F6EECF244321}">
                <p14:modId xmlns:p14="http://schemas.microsoft.com/office/powerpoint/2010/main" val="824176728"/>
              </p:ext>
            </p:extLst>
          </p:nvPr>
        </p:nvGraphicFramePr>
        <p:xfrm>
          <a:off x="179512" y="1412776"/>
          <a:ext cx="666025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TextBox 1">
            <a:extLst>
              <a:ext uri="{FF2B5EF4-FFF2-40B4-BE49-F238E27FC236}">
                <a16:creationId xmlns:a16="http://schemas.microsoft.com/office/drawing/2014/main" id="{74BA2E33-BE95-4F09-A42F-4A24FEAD9041}"/>
              </a:ext>
            </a:extLst>
          </p:cNvPr>
          <p:cNvSpPr txBox="1">
            <a:spLocks noChangeArrowheads="1"/>
          </p:cNvSpPr>
          <p:nvPr/>
        </p:nvSpPr>
        <p:spPr bwMode="auto">
          <a:xfrm>
            <a:off x="50471" y="260648"/>
            <a:ext cx="6918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800" b="1" dirty="0"/>
              <a:t>Making Connections Between Degrees</a:t>
            </a:r>
          </a:p>
        </p:txBody>
      </p:sp>
      <p:cxnSp>
        <p:nvCxnSpPr>
          <p:cNvPr id="4" name="Straight Connector 3">
            <a:extLst>
              <a:ext uri="{FF2B5EF4-FFF2-40B4-BE49-F238E27FC236}">
                <a16:creationId xmlns:a16="http://schemas.microsoft.com/office/drawing/2014/main" id="{0182E7F4-9115-448C-8F9F-15ABE2E0F10E}"/>
              </a:ext>
            </a:extLst>
          </p:cNvPr>
          <p:cNvCxnSpPr>
            <a:cxnSpLocks/>
          </p:cNvCxnSpPr>
          <p:nvPr/>
        </p:nvCxnSpPr>
        <p:spPr bwMode="auto">
          <a:xfrm>
            <a:off x="50471" y="799203"/>
            <a:ext cx="6789295" cy="0"/>
          </a:xfrm>
          <a:prstGeom prst="line">
            <a:avLst/>
          </a:prstGeom>
          <a:blipFill dpi="0" rotWithShape="0">
            <a:blip r:embed="rId8"/>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C3B55854-D0A1-4D99-996A-483C6B46C48A}"/>
              </a:ext>
            </a:extLst>
          </p:cNvPr>
          <p:cNvCxnSpPr>
            <a:cxnSpLocks/>
          </p:cNvCxnSpPr>
          <p:nvPr/>
        </p:nvCxnSpPr>
        <p:spPr bwMode="auto">
          <a:xfrm>
            <a:off x="50471" y="258053"/>
            <a:ext cx="6321729" cy="0"/>
          </a:xfrm>
          <a:prstGeom prst="line">
            <a:avLst/>
          </a:prstGeom>
          <a:blipFill dpi="0" rotWithShape="0">
            <a:blip r:embed="rId8"/>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61" y="291111"/>
            <a:ext cx="5194473" cy="706140"/>
          </a:xfrm>
        </p:spPr>
        <p:txBody>
          <a:bodyPr>
            <a:noAutofit/>
          </a:bodyPr>
          <a:lstStyle/>
          <a:p>
            <a:r>
              <a:rPr lang="en-US" altLang="en-US" sz="2800" b="1" dirty="0">
                <a:solidFill>
                  <a:schemeClr val="tx1"/>
                </a:solidFill>
                <a:latin typeface="Comic Sans MS" pitchFamily="66" charset="0"/>
              </a:rPr>
              <a:t>Looking at related degrees…</a:t>
            </a:r>
            <a:endParaRPr lang="en-GB" sz="2800" dirty="0">
              <a:solidFill>
                <a:schemeClr val="tx1"/>
              </a:solidFill>
            </a:endParaRPr>
          </a:p>
        </p:txBody>
      </p:sp>
      <p:sp>
        <p:nvSpPr>
          <p:cNvPr id="5" name="Content Placeholder 4">
            <a:extLst>
              <a:ext uri="{FF2B5EF4-FFF2-40B4-BE49-F238E27FC236}">
                <a16:creationId xmlns:a16="http://schemas.microsoft.com/office/drawing/2014/main" id="{C1AF88CB-64CD-4C17-9475-DF00C63F535E}"/>
              </a:ext>
            </a:extLst>
          </p:cNvPr>
          <p:cNvSpPr>
            <a:spLocks noGrp="1"/>
          </p:cNvSpPr>
          <p:nvPr>
            <p:ph idx="1"/>
          </p:nvPr>
        </p:nvSpPr>
        <p:spPr/>
        <p:txBody>
          <a:bodyPr/>
          <a:lstStyle/>
          <a:p>
            <a:endParaRPr lang="en-GB"/>
          </a:p>
        </p:txBody>
      </p:sp>
      <p:cxnSp>
        <p:nvCxnSpPr>
          <p:cNvPr id="7" name="Straight Connector 6">
            <a:extLst>
              <a:ext uri="{FF2B5EF4-FFF2-40B4-BE49-F238E27FC236}">
                <a16:creationId xmlns:a16="http://schemas.microsoft.com/office/drawing/2014/main" id="{B4348F4B-148F-45EA-968C-64E8F887CEDD}"/>
              </a:ext>
            </a:extLst>
          </p:cNvPr>
          <p:cNvCxnSpPr>
            <a:cxnSpLocks/>
          </p:cNvCxnSpPr>
          <p:nvPr/>
        </p:nvCxnSpPr>
        <p:spPr bwMode="auto">
          <a:xfrm>
            <a:off x="95261" y="836712"/>
            <a:ext cx="5194473"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8" name="Straight Connector 7">
            <a:extLst>
              <a:ext uri="{FF2B5EF4-FFF2-40B4-BE49-F238E27FC236}">
                <a16:creationId xmlns:a16="http://schemas.microsoft.com/office/drawing/2014/main" id="{7629D813-E1DD-46E6-AC8C-DDD13CAD8584}"/>
              </a:ext>
            </a:extLst>
          </p:cNvPr>
          <p:cNvCxnSpPr>
            <a:cxnSpLocks/>
          </p:cNvCxnSpPr>
          <p:nvPr/>
        </p:nvCxnSpPr>
        <p:spPr bwMode="auto">
          <a:xfrm>
            <a:off x="95261" y="291111"/>
            <a:ext cx="4836779" cy="0"/>
          </a:xfrm>
          <a:prstGeom prst="line">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pic>
        <p:nvPicPr>
          <p:cNvPr id="9" name="Picture 8">
            <a:extLst>
              <a:ext uri="{FF2B5EF4-FFF2-40B4-BE49-F238E27FC236}">
                <a16:creationId xmlns:a16="http://schemas.microsoft.com/office/drawing/2014/main" id="{7DED47D4-9713-40C9-9AA0-4BA0A4758EE1}"/>
              </a:ext>
            </a:extLst>
          </p:cNvPr>
          <p:cNvPicPr>
            <a:picLocks noChangeAspect="1"/>
          </p:cNvPicPr>
          <p:nvPr/>
        </p:nvPicPr>
        <p:blipFill>
          <a:blip r:embed="rId4"/>
          <a:stretch>
            <a:fillRect/>
          </a:stretch>
        </p:blipFill>
        <p:spPr>
          <a:xfrm>
            <a:off x="95261" y="1346871"/>
            <a:ext cx="6826984" cy="5106462"/>
          </a:xfrm>
          <a:prstGeom prst="rect">
            <a:avLst/>
          </a:prstGeom>
        </p:spPr>
      </p:pic>
    </p:spTree>
    <p:extLst>
      <p:ext uri="{BB962C8B-B14F-4D97-AF65-F5344CB8AC3E}">
        <p14:creationId xmlns:p14="http://schemas.microsoft.com/office/powerpoint/2010/main" val="186043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2216-D282-4370-94B4-D02E8E13E588}"/>
              </a:ext>
            </a:extLst>
          </p:cNvPr>
          <p:cNvSpPr>
            <a:spLocks noGrp="1"/>
          </p:cNvSpPr>
          <p:nvPr>
            <p:ph type="title"/>
          </p:nvPr>
        </p:nvSpPr>
        <p:spPr>
          <a:xfrm>
            <a:off x="179512" y="260648"/>
            <a:ext cx="6346602" cy="1143000"/>
          </a:xfrm>
        </p:spPr>
        <p:txBody>
          <a:bodyPr/>
          <a:lstStyle/>
          <a:p>
            <a:pPr algn="l"/>
            <a:r>
              <a:rPr lang="en-GB" sz="3200" b="1" dirty="0">
                <a:solidFill>
                  <a:schemeClr val="tx1"/>
                </a:solidFill>
              </a:rPr>
              <a:t>Other ways to explore and decide on your subject</a:t>
            </a:r>
          </a:p>
        </p:txBody>
      </p:sp>
      <p:sp>
        <p:nvSpPr>
          <p:cNvPr id="3" name="Content Placeholder 2">
            <a:extLst>
              <a:ext uri="{FF2B5EF4-FFF2-40B4-BE49-F238E27FC236}">
                <a16:creationId xmlns:a16="http://schemas.microsoft.com/office/drawing/2014/main" id="{BBC06E42-0763-4331-AE7A-F35D95851066}"/>
              </a:ext>
            </a:extLst>
          </p:cNvPr>
          <p:cNvSpPr>
            <a:spLocks noGrp="1"/>
          </p:cNvSpPr>
          <p:nvPr>
            <p:ph idx="1"/>
          </p:nvPr>
        </p:nvSpPr>
        <p:spPr>
          <a:xfrm>
            <a:off x="179512" y="1844824"/>
            <a:ext cx="6696744" cy="4752528"/>
          </a:xfrm>
        </p:spPr>
        <p:txBody>
          <a:bodyPr/>
          <a:lstStyle/>
          <a:p>
            <a:pPr marL="0" indent="0"/>
            <a:r>
              <a:rPr lang="en-GB" dirty="0">
                <a:hlinkClick r:id="rId3"/>
              </a:rPr>
              <a:t>https://www.thecompleteuniversityguide.co.uk/courses</a:t>
            </a:r>
            <a:endParaRPr lang="en-GB" dirty="0"/>
          </a:p>
          <a:p>
            <a:pPr marL="0" indent="0"/>
            <a:r>
              <a:rPr lang="en-GB" dirty="0">
                <a:hlinkClick r:id="rId4"/>
              </a:rPr>
              <a:t>https://www.ucas.com/ucas/subject-guide-list</a:t>
            </a:r>
            <a:endParaRPr lang="en-GB" dirty="0"/>
          </a:p>
          <a:p>
            <a:pPr marL="342900" indent="-342900">
              <a:buFont typeface="Wingdings" panose="05000000000000000000" pitchFamily="2" charset="2"/>
              <a:buChar char="§"/>
            </a:pPr>
            <a:r>
              <a:rPr lang="en-GB" dirty="0"/>
              <a:t>Possibly compare career suggestions in Morrisby to some courses….</a:t>
            </a:r>
          </a:p>
          <a:p>
            <a:pPr marL="342900" indent="-342900">
              <a:buFont typeface="Wingdings" panose="05000000000000000000" pitchFamily="2" charset="2"/>
              <a:buChar char="§"/>
            </a:pPr>
            <a:r>
              <a:rPr lang="en-GB" b="1" dirty="0"/>
              <a:t>Super-curricular exploration – “reading” etc… above and beyond your A levels… </a:t>
            </a:r>
            <a:r>
              <a:rPr lang="en-GB" b="1" u="sng" dirty="0">
                <a:solidFill>
                  <a:schemeClr val="tx1"/>
                </a:solidFill>
              </a:rPr>
              <a:t>much more later</a:t>
            </a:r>
          </a:p>
          <a:p>
            <a:endParaRPr lang="en-GB" dirty="0"/>
          </a:p>
          <a:p>
            <a:endParaRPr lang="en-GB" dirty="0"/>
          </a:p>
        </p:txBody>
      </p:sp>
      <p:cxnSp>
        <p:nvCxnSpPr>
          <p:cNvPr id="4" name="Straight Connector 3">
            <a:extLst>
              <a:ext uri="{FF2B5EF4-FFF2-40B4-BE49-F238E27FC236}">
                <a16:creationId xmlns:a16="http://schemas.microsoft.com/office/drawing/2014/main" id="{A9B39D07-C006-47F5-A4F3-61DCDE3BB3E3}"/>
              </a:ext>
            </a:extLst>
          </p:cNvPr>
          <p:cNvCxnSpPr>
            <a:cxnSpLocks/>
          </p:cNvCxnSpPr>
          <p:nvPr/>
        </p:nvCxnSpPr>
        <p:spPr bwMode="auto">
          <a:xfrm>
            <a:off x="179512" y="218819"/>
            <a:ext cx="5832648" cy="0"/>
          </a:xfrm>
          <a:prstGeom prst="line">
            <a:avLst/>
          </a:prstGeom>
          <a:blipFill dpi="0" rotWithShape="0">
            <a:blip r:embed="rId5"/>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cxnSp>
        <p:nvCxnSpPr>
          <p:cNvPr id="6" name="Straight Connector 5">
            <a:extLst>
              <a:ext uri="{FF2B5EF4-FFF2-40B4-BE49-F238E27FC236}">
                <a16:creationId xmlns:a16="http://schemas.microsoft.com/office/drawing/2014/main" id="{2377AA04-7D8F-44B6-A006-C74075321469}"/>
              </a:ext>
            </a:extLst>
          </p:cNvPr>
          <p:cNvCxnSpPr>
            <a:cxnSpLocks/>
          </p:cNvCxnSpPr>
          <p:nvPr/>
        </p:nvCxnSpPr>
        <p:spPr bwMode="auto">
          <a:xfrm>
            <a:off x="179512" y="1361819"/>
            <a:ext cx="6346602" cy="0"/>
          </a:xfrm>
          <a:prstGeom prst="line">
            <a:avLst/>
          </a:prstGeom>
          <a:blipFill dpi="0" rotWithShape="0">
            <a:blip r:embed="rId5"/>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p:spPr>
      </p:cxnSp>
    </p:spTree>
    <p:extLst>
      <p:ext uri="{BB962C8B-B14F-4D97-AF65-F5344CB8AC3E}">
        <p14:creationId xmlns:p14="http://schemas.microsoft.com/office/powerpoint/2010/main" val="2583837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HS 2014">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6bea3b-ff4f-4c68-8a5c-2dbaef6959d7">
      <Terms xmlns="http://schemas.microsoft.com/office/infopath/2007/PartnerControls"/>
    </lcf76f155ced4ddcb4097134ff3c332f>
    <TaxCatchAll xmlns="2bf9d6e6-ca3e-4cef-959e-dd96046dc3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4B9C5CB2125B4AB95BCDBF73B8284D" ma:contentTypeVersion="18" ma:contentTypeDescription="Create a new document." ma:contentTypeScope="" ma:versionID="54581cf8cf1d6f834539ac11dbaabe3d">
  <xsd:schema xmlns:xsd="http://www.w3.org/2001/XMLSchema" xmlns:xs="http://www.w3.org/2001/XMLSchema" xmlns:p="http://schemas.microsoft.com/office/2006/metadata/properties" xmlns:ns2="0c6bea3b-ff4f-4c68-8a5c-2dbaef6959d7" xmlns:ns3="2bf9d6e6-ca3e-4cef-959e-dd96046dc33e" targetNamespace="http://schemas.microsoft.com/office/2006/metadata/properties" ma:root="true" ma:fieldsID="49a421004851339dcb749297a3e3bf84" ns2:_="" ns3:_="">
    <xsd:import namespace="0c6bea3b-ff4f-4c68-8a5c-2dbaef6959d7"/>
    <xsd:import namespace="2bf9d6e6-ca3e-4cef-959e-dd96046dc3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6bea3b-ff4f-4c68-8a5c-2dbaef6959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97c3a0-724f-4ac5-8b0e-78e089ddbe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f9d6e6-ca3e-4cef-959e-dd96046dc3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eff75e-a317-4bb6-9b80-666d4e204bdb}" ma:internalName="TaxCatchAll" ma:showField="CatchAllData" ma:web="2bf9d6e6-ca3e-4cef-959e-dd96046dc3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13EC6-EB93-43F8-998A-B70FEF1AD259}">
  <ds:schemaRefs>
    <ds:schemaRef ds:uri="12d82f00-217d-4a0b-a3e2-51635008bd8b"/>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94c54ae-9a0b-4e12-9f03-6dd5bd8f9440"/>
    <ds:schemaRef ds:uri="http://www.w3.org/XML/1998/namespace"/>
  </ds:schemaRefs>
</ds:datastoreItem>
</file>

<file path=customXml/itemProps2.xml><?xml version="1.0" encoding="utf-8"?>
<ds:datastoreItem xmlns:ds="http://schemas.openxmlformats.org/officeDocument/2006/customXml" ds:itemID="{82C061DF-D466-47A7-AB3E-0201F92459D4}"/>
</file>

<file path=customXml/itemProps3.xml><?xml version="1.0" encoding="utf-8"?>
<ds:datastoreItem xmlns:ds="http://schemas.openxmlformats.org/officeDocument/2006/customXml" ds:itemID="{64558E31-44A9-4081-A173-C383CBE24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SHS 2014</Template>
  <TotalTime>4442</TotalTime>
  <Words>4784</Words>
  <Application>Microsoft Office PowerPoint</Application>
  <PresentationFormat>On-screen Show (4:3)</PresentationFormat>
  <Paragraphs>347</Paragraphs>
  <Slides>49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ＭＳ Ｐゴシック</vt:lpstr>
      <vt:lpstr>Arial</vt:lpstr>
      <vt:lpstr>Comic Sans MS</vt:lpstr>
      <vt:lpstr>Helvetica Light</vt:lpstr>
      <vt:lpstr>ISCO Logo</vt:lpstr>
      <vt:lpstr>Wingdings</vt:lpstr>
      <vt:lpstr>SHS 2014</vt:lpstr>
      <vt:lpstr>1_Office Theme</vt:lpstr>
      <vt:lpstr>Today you will be using documents here:</vt:lpstr>
      <vt:lpstr>Today: overview</vt:lpstr>
      <vt:lpstr>Personal Statement: the importance of having explored your subject</vt:lpstr>
      <vt:lpstr>You have no idea or not sure </vt:lpstr>
      <vt:lpstr> </vt:lpstr>
      <vt:lpstr>Overview exploration</vt:lpstr>
      <vt:lpstr>PowerPoint Presentation</vt:lpstr>
      <vt:lpstr>Looking at related degrees…</vt:lpstr>
      <vt:lpstr>Other ways to explore and decide on your subject</vt:lpstr>
      <vt:lpstr>Flash Task 1</vt:lpstr>
      <vt:lpstr>Now looking at specific unis….</vt:lpstr>
      <vt:lpstr>PowerPoint Presentation</vt:lpstr>
      <vt:lpstr>Morrisby course search – good for filtering by Russell Group and grade requirements</vt:lpstr>
      <vt:lpstr>Flash Task 2</vt:lpstr>
      <vt:lpstr>Complete University Guide: Overall Rankings</vt:lpstr>
      <vt:lpstr>Compare departmental rankings: architecture</vt:lpstr>
      <vt:lpstr>Health warnings</vt:lpstr>
      <vt:lpstr>Flash Task 3</vt:lpstr>
      <vt:lpstr>University: the place </vt:lpstr>
      <vt:lpstr>What are you looking for on the course? </vt:lpstr>
      <vt:lpstr>What are you looking for?</vt:lpstr>
      <vt:lpstr>What are you looking for? Entry requirements</vt:lpstr>
      <vt:lpstr>PowerPoint Presentation</vt:lpstr>
      <vt:lpstr>PowerPoint Presentation</vt:lpstr>
      <vt:lpstr>Flash Task 4</vt:lpstr>
      <vt:lpstr>PowerPoint Presentation</vt:lpstr>
      <vt:lpstr>Contact university</vt:lpstr>
      <vt:lpstr>This is why visiting is a good idea: Mr M’s idea Of Birmingham</vt:lpstr>
      <vt:lpstr>What Mr M found:</vt:lpstr>
      <vt:lpstr>So you get your 5, say:</vt:lpstr>
      <vt:lpstr>PowerPoint Presentation</vt:lpstr>
      <vt:lpstr> </vt:lpstr>
      <vt:lpstr>Super curricular tip</vt:lpstr>
      <vt:lpstr>Exploring Your Interests… </vt:lpstr>
      <vt:lpstr>Sources of supra curricular</vt:lpstr>
      <vt:lpstr>Exploring Your Interests…</vt:lpstr>
      <vt:lpstr>Exploring Your Interests…</vt:lpstr>
      <vt:lpstr>Exploring Your Interests in more depth</vt:lpstr>
      <vt:lpstr>Getting More Specific, say article on Google Scholar</vt:lpstr>
      <vt:lpstr>Exploring Your Interests: Getting More Specific</vt:lpstr>
      <vt:lpstr>Personal Statement Task</vt:lpstr>
      <vt:lpstr>Personal statement – good things</vt:lpstr>
      <vt:lpstr>Bad things?</vt:lpstr>
      <vt:lpstr>Very Vocational Course Like Healthcare*</vt:lpstr>
      <vt:lpstr>Flash Task 5</vt:lpstr>
      <vt:lpstr>PowerPoint Presentation</vt:lpstr>
      <vt:lpstr>Main Takeaway on Personal Statements</vt:lpstr>
      <vt:lpstr>Next: What to do?</vt:lpstr>
      <vt:lpstr>PowerPoint Presentation</vt:lpstr>
    </vt:vector>
  </TitlesOfParts>
  <Company>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Futurewise Profile Feedback</dc:title>
  <dc:creator>ISCO/Andrew Airey/LN</dc:creator>
  <cp:lastModifiedBy>Terry McDermott</cp:lastModifiedBy>
  <cp:revision>218</cp:revision>
  <cp:lastPrinted>2019-01-28T17:23:38Z</cp:lastPrinted>
  <dcterms:created xsi:type="dcterms:W3CDTF">2006-04-25T12:32:25Z</dcterms:created>
  <dcterms:modified xsi:type="dcterms:W3CDTF">2020-03-11T10:54:17Z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0x010100A694D2EF5F789240AC15064E3146195A</vt:lpwstr>
  </property>
  <property fmtid="{D5CDD505-2E9C-101B-9397-08002B2CF9AE}" pid="3" name="AuthorIds_UIVersion_1536">
    <vt:lpwstr>110</vt:lpwstr>
  </property>
  <property fmtid="{D5CDD505-2E9C-101B-9397-08002B2CF9AE}" pid="4" name="AuthorIds_UIVersion_1024">
    <vt:lpwstr>110</vt:lpwstr>
  </property>
</Properties>
</file>